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8" r:id="rId2"/>
    <p:sldId id="276" r:id="rId3"/>
    <p:sldId id="259" r:id="rId4"/>
    <p:sldId id="261" r:id="rId5"/>
    <p:sldId id="262" r:id="rId6"/>
    <p:sldId id="260" r:id="rId7"/>
    <p:sldId id="263" r:id="rId8"/>
    <p:sldId id="277" r:id="rId9"/>
    <p:sldId id="264" r:id="rId10"/>
    <p:sldId id="266" r:id="rId11"/>
    <p:sldId id="275" r:id="rId12"/>
    <p:sldId id="265" r:id="rId13"/>
    <p:sldId id="267" r:id="rId14"/>
    <p:sldId id="268" r:id="rId15"/>
    <p:sldId id="269" r:id="rId16"/>
    <p:sldId id="271" r:id="rId17"/>
    <p:sldId id="272" r:id="rId18"/>
    <p:sldId id="270"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BD5B"/>
    <a:srgbClr val="0D7D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4" autoAdjust="0"/>
    <p:restoredTop sz="73635" autoAdjust="0"/>
  </p:normalViewPr>
  <p:slideViewPr>
    <p:cSldViewPr snapToGrid="0" snapToObjects="1">
      <p:cViewPr>
        <p:scale>
          <a:sx n="100" d="100"/>
          <a:sy n="100" d="100"/>
        </p:scale>
        <p:origin x="-1944" y="18"/>
      </p:cViewPr>
      <p:guideLst>
        <p:guide orient="horz" pos="216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230BF6-F006-FF4F-94D5-CD0A74470C7F}" type="datetimeFigureOut">
              <a:rPr lang="en-US" smtClean="0"/>
              <a:pPr/>
              <a:t>7/8/2012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81206-F3C4-154B-A78B-021C4EFF6B47}" type="slidenum">
              <a:rPr lang="en-US" smtClean="0"/>
              <a:pPr/>
              <a:t>‹#›</a:t>
            </a:fld>
            <a:endParaRPr lang="en-US"/>
          </a:p>
        </p:txBody>
      </p:sp>
    </p:spTree>
    <p:extLst>
      <p:ext uri="{BB962C8B-B14F-4D97-AF65-F5344CB8AC3E}">
        <p14:creationId xmlns:p14="http://schemas.microsoft.com/office/powerpoint/2010/main" val="40285586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D89B68AA-5A88-4010-AFC3-B4C6AD4B95DF}" type="slidenum">
              <a:rPr lang="en-GB"/>
              <a:pPr/>
              <a:t>1</a:t>
            </a:fld>
            <a:endParaRPr lang="en-GB"/>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r>
              <a:rPr lang="en-US" sz="1200" kern="1200" dirty="0" smtClean="0">
                <a:solidFill>
                  <a:schemeClr val="tx1"/>
                </a:solidFill>
                <a:latin typeface="+mn-lt"/>
                <a:ea typeface="+mn-ea"/>
                <a:cs typeface="+mn-cs"/>
              </a:rPr>
              <a:t>This talk is about a project coming out</a:t>
            </a:r>
            <a:r>
              <a:rPr lang="en-US" sz="1200" kern="1200" baseline="0" dirty="0" smtClean="0">
                <a:solidFill>
                  <a:schemeClr val="tx1"/>
                </a:solidFill>
                <a:latin typeface="+mn-lt"/>
                <a:ea typeface="+mn-ea"/>
                <a:cs typeface="+mn-cs"/>
              </a:rPr>
              <a:t> of </a:t>
            </a:r>
            <a:r>
              <a:rPr lang="en-US" sz="1200" kern="1200" dirty="0" smtClean="0">
                <a:solidFill>
                  <a:schemeClr val="tx1"/>
                </a:solidFill>
                <a:latin typeface="+mn-lt"/>
                <a:ea typeface="+mn-ea"/>
                <a:cs typeface="+mn-cs"/>
              </a:rPr>
              <a:t>my lab at the Red Sea Research Center at KAUST</a:t>
            </a:r>
            <a:r>
              <a:rPr lang="en-US" sz="1200" kern="1200" baseline="0" dirty="0" smtClean="0">
                <a:solidFill>
                  <a:schemeClr val="tx1"/>
                </a:solidFill>
                <a:latin typeface="+mn-lt"/>
                <a:ea typeface="+mn-ea"/>
                <a:cs typeface="+mn-cs"/>
              </a:rPr>
              <a:t> in Saudi Arabia.</a:t>
            </a:r>
          </a:p>
          <a:p>
            <a:r>
              <a:rPr lang="en-US" sz="1200" kern="1200" baseline="0" dirty="0" smtClean="0">
                <a:solidFill>
                  <a:schemeClr val="tx1"/>
                </a:solidFill>
                <a:latin typeface="+mn-lt"/>
                <a:ea typeface="+mn-ea"/>
                <a:cs typeface="+mn-cs"/>
              </a:rPr>
              <a:t>This project was led by my </a:t>
            </a:r>
            <a:r>
              <a:rPr lang="en-US" sz="1200" kern="1200" baseline="0" dirty="0" err="1" smtClean="0">
                <a:solidFill>
                  <a:schemeClr val="tx1"/>
                </a:solidFill>
                <a:latin typeface="+mn-lt"/>
                <a:ea typeface="+mn-ea"/>
                <a:cs typeface="+mn-cs"/>
              </a:rPr>
              <a:t>postdoc</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Lizzie Tyler, who couldn’t give the talk because she is expecting a baby,</a:t>
            </a:r>
            <a:r>
              <a:rPr lang="en-US" sz="1200" kern="1200" baseline="0" dirty="0" smtClean="0">
                <a:solidFill>
                  <a:schemeClr val="tx1"/>
                </a:solidFill>
                <a:latin typeface="+mn-lt"/>
                <a:ea typeface="+mn-ea"/>
                <a:cs typeface="+mn-cs"/>
              </a:rPr>
              <a:t> with the help of </a:t>
            </a:r>
            <a:r>
              <a:rPr lang="en-US" sz="1200" kern="1200" dirty="0" smtClean="0">
                <a:solidFill>
                  <a:schemeClr val="tx1"/>
                </a:solidFill>
                <a:latin typeface="+mn-lt"/>
                <a:ea typeface="+mn-ea"/>
                <a:cs typeface="+mn-cs"/>
              </a:rPr>
              <a:t>Fernando </a:t>
            </a:r>
            <a:r>
              <a:rPr lang="en-US" sz="1200" kern="1200" dirty="0" err="1" smtClean="0">
                <a:solidFill>
                  <a:schemeClr val="tx1"/>
                </a:solidFill>
                <a:latin typeface="+mn-lt"/>
                <a:ea typeface="+mn-ea"/>
                <a:cs typeface="+mn-cs"/>
              </a:rPr>
              <a:t>Cagua</a:t>
            </a:r>
            <a:r>
              <a:rPr lang="en-US" sz="1200" kern="1200" dirty="0" smtClean="0">
                <a:solidFill>
                  <a:schemeClr val="tx1"/>
                </a:solidFill>
                <a:latin typeface="+mn-lt"/>
                <a:ea typeface="+mn-ea"/>
                <a:cs typeface="+mn-cs"/>
              </a:rPr>
              <a:t>, a master’s student in my</a:t>
            </a:r>
            <a:r>
              <a:rPr lang="en-US" sz="1200" kern="1200" baseline="0" dirty="0" smtClean="0">
                <a:solidFill>
                  <a:schemeClr val="tx1"/>
                </a:solidFill>
                <a:latin typeface="+mn-lt"/>
                <a:ea typeface="+mn-ea"/>
                <a:cs typeface="+mn-cs"/>
              </a:rPr>
              <a:t> lab.  We also collaborated with Andrea </a:t>
            </a:r>
            <a:r>
              <a:rPr lang="en-US" sz="1200" kern="1200" baseline="0" dirty="0" err="1" smtClean="0">
                <a:solidFill>
                  <a:schemeClr val="tx1"/>
                </a:solidFill>
                <a:latin typeface="+mn-lt"/>
                <a:ea typeface="+mn-ea"/>
                <a:cs typeface="+mn-cs"/>
              </a:rPr>
              <a:t>Manica</a:t>
            </a:r>
            <a:r>
              <a:rPr lang="en-US" sz="1200" kern="1200" baseline="0" dirty="0" smtClean="0">
                <a:solidFill>
                  <a:schemeClr val="tx1"/>
                </a:solidFill>
                <a:latin typeface="+mn-lt"/>
                <a:ea typeface="+mn-ea"/>
                <a:cs typeface="+mn-cs"/>
              </a:rPr>
              <a:t> and Alex Vail from Cambridge University</a:t>
            </a:r>
            <a:r>
              <a:rPr lang="en-US" sz="1200" kern="1200" dirty="0" smtClean="0">
                <a:solidFill>
                  <a:schemeClr val="tx1"/>
                </a:solidFill>
                <a:latin typeface="+mn-lt"/>
                <a:ea typeface="+mn-ea"/>
                <a:cs typeface="+mn-cs"/>
              </a:rPr>
              <a:t>. The aim of our project is to see if we can come up</a:t>
            </a:r>
            <a:r>
              <a:rPr lang="en-US" sz="1200" kern="1200" baseline="0" dirty="0" smtClean="0">
                <a:solidFill>
                  <a:schemeClr val="tx1"/>
                </a:solidFill>
                <a:latin typeface="+mn-lt"/>
                <a:ea typeface="+mn-ea"/>
                <a:cs typeface="+mn-cs"/>
              </a:rPr>
              <a:t> with useful predictions about movement rates in coral reef fish communities by m</a:t>
            </a:r>
            <a:r>
              <a:rPr lang="en-US" sz="1200" kern="1200" dirty="0" smtClean="0">
                <a:solidFill>
                  <a:schemeClr val="tx1"/>
                </a:solidFill>
                <a:latin typeface="+mn-lt"/>
                <a:ea typeface="+mn-ea"/>
                <a:cs typeface="+mn-cs"/>
              </a:rPr>
              <a:t>easuring movement</a:t>
            </a:r>
            <a:r>
              <a:rPr lang="en-US" sz="1200" kern="1200" baseline="0" dirty="0" smtClean="0">
                <a:solidFill>
                  <a:schemeClr val="tx1"/>
                </a:solidFill>
                <a:latin typeface="+mn-lt"/>
                <a:ea typeface="+mn-ea"/>
                <a:cs typeface="+mn-cs"/>
              </a:rPr>
              <a:t> across a large number of species in the Red Sea and linking this movement to species biological traits.</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Adult fish movement is extremely relevant to the role of fishes in coral</a:t>
            </a:r>
            <a:r>
              <a:rPr lang="en-US" sz="1200" kern="1200" baseline="0" dirty="0" smtClean="0">
                <a:solidFill>
                  <a:schemeClr val="tx1"/>
                </a:solidFill>
                <a:latin typeface="+mn-lt"/>
                <a:ea typeface="+mn-ea"/>
                <a:cs typeface="+mn-cs"/>
              </a:rPr>
              <a:t> reef </a:t>
            </a:r>
            <a:r>
              <a:rPr lang="en-US" sz="1200" kern="1200" dirty="0" smtClean="0">
                <a:solidFill>
                  <a:schemeClr val="tx1"/>
                </a:solidFill>
                <a:latin typeface="+mn-lt"/>
                <a:ea typeface="+mn-ea"/>
                <a:cs typeface="+mn-cs"/>
              </a:rPr>
              <a:t>ecosystems (this</a:t>
            </a:r>
            <a:r>
              <a:rPr lang="en-US" sz="1200" kern="1200" baseline="0" dirty="0" smtClean="0">
                <a:solidFill>
                  <a:schemeClr val="tx1"/>
                </a:solidFill>
                <a:latin typeface="+mn-lt"/>
                <a:ea typeface="+mn-ea"/>
                <a:cs typeface="+mn-cs"/>
              </a:rPr>
              <a:t> session)</a:t>
            </a:r>
            <a:r>
              <a:rPr lang="en-US" sz="1200" kern="1200" dirty="0" smtClean="0">
                <a:solidFill>
                  <a:schemeClr val="tx1"/>
                </a:solidFill>
                <a:latin typeface="+mn-lt"/>
                <a:ea typeface="+mn-ea"/>
                <a:cs typeface="+mn-cs"/>
              </a:rPr>
              <a:t> because it determines the </a:t>
            </a:r>
            <a:r>
              <a:rPr lang="en-US" sz="1200" b="1" kern="1200" dirty="0" smtClean="0">
                <a:solidFill>
                  <a:schemeClr val="tx1"/>
                </a:solidFill>
                <a:latin typeface="+mn-lt"/>
                <a:ea typeface="+mn-ea"/>
                <a:cs typeface="+mn-cs"/>
              </a:rPr>
              <a:t>spatial scale</a:t>
            </a:r>
            <a:r>
              <a:rPr lang="en-US" sz="1200" kern="1200" dirty="0" smtClean="0">
                <a:solidFill>
                  <a:schemeClr val="tx1"/>
                </a:solidFill>
                <a:latin typeface="+mn-lt"/>
                <a:ea typeface="+mn-ea"/>
                <a:cs typeface="+mn-cs"/>
              </a:rPr>
              <a:t> on which processes involving adult fish operate. For</a:t>
            </a:r>
            <a:r>
              <a:rPr lang="en-US" sz="1200" kern="1200" baseline="0" dirty="0" smtClean="0">
                <a:solidFill>
                  <a:schemeClr val="tx1"/>
                </a:solidFill>
                <a:latin typeface="+mn-lt"/>
                <a:ea typeface="+mn-ea"/>
                <a:cs typeface="+mn-cs"/>
              </a:rPr>
              <a:t> management purposes, we</a:t>
            </a:r>
            <a:r>
              <a:rPr lang="en-US" sz="1200" kern="1200" dirty="0" smtClean="0">
                <a:solidFill>
                  <a:schemeClr val="tx1"/>
                </a:solidFill>
                <a:latin typeface="+mn-lt"/>
                <a:ea typeface="+mn-ea"/>
                <a:cs typeface="+mn-cs"/>
              </a:rPr>
              <a:t> need information on fish territory size and the</a:t>
            </a:r>
            <a:r>
              <a:rPr lang="en-US" sz="1200" kern="1200" baseline="0" dirty="0" smtClean="0">
                <a:solidFill>
                  <a:schemeClr val="tx1"/>
                </a:solidFill>
                <a:latin typeface="+mn-lt"/>
                <a:ea typeface="+mn-ea"/>
                <a:cs typeface="+mn-cs"/>
              </a:rPr>
              <a:t> frequency of long-distance movements in order to know how to size and space </a:t>
            </a:r>
            <a:r>
              <a:rPr lang="en-US" sz="1200" kern="1200" baseline="0" dirty="0" err="1" smtClean="0">
                <a:solidFill>
                  <a:schemeClr val="tx1"/>
                </a:solidFill>
                <a:latin typeface="+mn-lt"/>
                <a:ea typeface="+mn-ea"/>
                <a:cs typeface="+mn-cs"/>
              </a:rPr>
              <a:t>MPAs</a:t>
            </a:r>
            <a:r>
              <a:rPr lang="en-US" sz="1200" kern="1200" baseline="0" dirty="0" smtClean="0">
                <a:solidFill>
                  <a:schemeClr val="tx1"/>
                </a:solidFill>
                <a:latin typeface="+mn-lt"/>
                <a:ea typeface="+mn-ea"/>
                <a:cs typeface="+mn-cs"/>
              </a:rPr>
              <a:t> to </a:t>
            </a:r>
            <a:r>
              <a:rPr lang="en-US" sz="1200" kern="1200" dirty="0" smtClean="0">
                <a:solidFill>
                  <a:schemeClr val="tx1"/>
                </a:solidFill>
                <a:latin typeface="+mn-lt"/>
                <a:ea typeface="+mn-ea"/>
                <a:cs typeface="+mn-cs"/>
              </a:rPr>
              <a:t>preserve functions provided by adult fishes that are critical for reef health,</a:t>
            </a:r>
            <a:r>
              <a:rPr lang="en-US" sz="1200" kern="1200" baseline="0" dirty="0" smtClean="0">
                <a:solidFill>
                  <a:schemeClr val="tx1"/>
                </a:solidFill>
                <a:latin typeface="+mn-lt"/>
                <a:ea typeface="+mn-ea"/>
                <a:cs typeface="+mn-cs"/>
              </a:rPr>
              <a:t> such as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herbivory</a:t>
            </a:r>
            <a:r>
              <a:rPr lang="en-US" sz="1200" kern="1200" dirty="0" smtClean="0">
                <a:solidFill>
                  <a:schemeClr val="tx1"/>
                </a:solidFill>
                <a:latin typeface="+mn-lt"/>
                <a:ea typeface="+mn-ea"/>
                <a:cs typeface="+mn-cs"/>
              </a:rPr>
              <a:t>; Movement of adult fish is</a:t>
            </a:r>
            <a:r>
              <a:rPr lang="en-US" sz="1200" kern="1200" baseline="0" dirty="0" smtClean="0">
                <a:solidFill>
                  <a:schemeClr val="tx1"/>
                </a:solidFill>
                <a:latin typeface="+mn-lt"/>
                <a:ea typeface="+mn-ea"/>
                <a:cs typeface="+mn-cs"/>
              </a:rPr>
              <a:t> likely to be </a:t>
            </a:r>
            <a:r>
              <a:rPr lang="en-US" sz="1200" kern="1200" dirty="0" smtClean="0">
                <a:solidFill>
                  <a:schemeClr val="tx1"/>
                </a:solidFill>
                <a:latin typeface="+mn-lt"/>
                <a:ea typeface="+mn-ea"/>
                <a:cs typeface="+mn-cs"/>
              </a:rPr>
              <a:t>particularly important in determining reef recovery on short time scales- i.e. following a disturbance event. Movement</a:t>
            </a:r>
            <a:r>
              <a:rPr lang="en-US" sz="1200" kern="1200" baseline="0" dirty="0" smtClean="0">
                <a:solidFill>
                  <a:schemeClr val="tx1"/>
                </a:solidFill>
                <a:latin typeface="+mn-lt"/>
                <a:ea typeface="+mn-ea"/>
                <a:cs typeface="+mn-cs"/>
              </a:rPr>
              <a:t> is also obviously relevant to the design of </a:t>
            </a:r>
            <a:r>
              <a:rPr lang="en-US" sz="1200" kern="1200" baseline="0" dirty="0" err="1" smtClean="0">
                <a:solidFill>
                  <a:schemeClr val="tx1"/>
                </a:solidFill>
                <a:latin typeface="+mn-lt"/>
                <a:ea typeface="+mn-ea"/>
                <a:cs typeface="+mn-cs"/>
              </a:rPr>
              <a:t>MPAs</a:t>
            </a:r>
            <a:r>
              <a:rPr lang="en-US" sz="1200" kern="1200" baseline="0" dirty="0" smtClean="0">
                <a:solidFill>
                  <a:schemeClr val="tx1"/>
                </a:solidFill>
                <a:latin typeface="+mn-lt"/>
                <a:ea typeface="+mn-ea"/>
                <a:cs typeface="+mn-cs"/>
              </a:rPr>
              <a:t> for fisheries management. </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4081206-F3C4-154B-A78B-021C4EFF6B4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Existing evidence</a:t>
            </a:r>
            <a:r>
              <a:rPr lang="en-US" sz="1200" kern="1200" baseline="0" dirty="0" smtClean="0">
                <a:solidFill>
                  <a:schemeClr val="tx1"/>
                </a:solidFill>
                <a:latin typeface="+mn-lt"/>
                <a:ea typeface="+mn-ea"/>
                <a:cs typeface="+mn-cs"/>
              </a:rPr>
              <a:t> suggests that some fish species are capable of moving tens of </a:t>
            </a:r>
            <a:r>
              <a:rPr lang="en-US" sz="1200" kern="1200" baseline="0" dirty="0" err="1" smtClean="0">
                <a:solidFill>
                  <a:schemeClr val="tx1"/>
                </a:solidFill>
                <a:latin typeface="+mn-lt"/>
                <a:ea typeface="+mn-ea"/>
                <a:cs typeface="+mn-cs"/>
              </a:rPr>
              <a:t>kilometres</a:t>
            </a:r>
            <a:r>
              <a:rPr lang="en-US" sz="1200" kern="1200" baseline="0" dirty="0" smtClean="0">
                <a:solidFill>
                  <a:schemeClr val="tx1"/>
                </a:solidFill>
                <a:latin typeface="+mn-lt"/>
                <a:ea typeface="+mn-ea"/>
                <a:cs typeface="+mn-cs"/>
              </a:rPr>
              <a:t> within reefs and up to 6 km between reefs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However, existing information is very scattered,</a:t>
            </a:r>
            <a:r>
              <a:rPr lang="en-US" sz="1200" kern="1200" baseline="0" dirty="0" smtClean="0">
                <a:solidFill>
                  <a:schemeClr val="tx1"/>
                </a:solidFill>
                <a:latin typeface="+mn-lt"/>
                <a:ea typeface="+mn-ea"/>
                <a:cs typeface="+mn-cs"/>
              </a:rPr>
              <a:t> comprising </a:t>
            </a:r>
            <a:r>
              <a:rPr lang="en-US" sz="1200" kern="1200" dirty="0" smtClean="0">
                <a:solidFill>
                  <a:schemeClr val="tx1"/>
                </a:solidFill>
                <a:latin typeface="+mn-lt"/>
                <a:ea typeface="+mn-ea"/>
                <a:cs typeface="+mn-cs"/>
              </a:rPr>
              <a:t>many studies of only</a:t>
            </a:r>
            <a:r>
              <a:rPr lang="en-US" sz="1200" kern="1200" baseline="0" dirty="0" smtClean="0">
                <a:solidFill>
                  <a:schemeClr val="tx1"/>
                </a:solidFill>
                <a:latin typeface="+mn-lt"/>
                <a:ea typeface="+mn-ea"/>
                <a:cs typeface="+mn-cs"/>
              </a:rPr>
              <a:t> one or </a:t>
            </a:r>
            <a:r>
              <a:rPr lang="en-US" sz="1200" kern="1200" dirty="0" smtClean="0">
                <a:solidFill>
                  <a:schemeClr val="tx1"/>
                </a:solidFill>
                <a:latin typeface="+mn-lt"/>
                <a:ea typeface="+mn-ea"/>
                <a:cs typeface="+mn-cs"/>
              </a:rPr>
              <a:t>several species in different locations</a:t>
            </a:r>
            <a:r>
              <a:rPr lang="en-US" sz="1200" kern="1200" baseline="0" dirty="0" smtClean="0">
                <a:solidFill>
                  <a:schemeClr val="tx1"/>
                </a:solidFill>
                <a:latin typeface="+mn-lt"/>
                <a:ea typeface="+mn-ea"/>
                <a:cs typeface="+mn-cs"/>
              </a:rPr>
              <a:t> and habitats. We are still lacking </a:t>
            </a:r>
            <a:r>
              <a:rPr lang="en-US" sz="1200" kern="1200" dirty="0" smtClean="0">
                <a:solidFill>
                  <a:schemeClr val="tx1"/>
                </a:solidFill>
                <a:latin typeface="+mn-lt"/>
                <a:ea typeface="+mn-ea"/>
                <a:cs typeface="+mn-cs"/>
              </a:rPr>
              <a:t>a comprehensive comparison of a large number of species in a single location, allowing us to directly compare movement rates across the fish community</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Existing studies also</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suggest that there are some patterns to this movement, that</a:t>
            </a:r>
            <a:r>
              <a:rPr lang="en-US" sz="1200" kern="1200" baseline="0" dirty="0" smtClean="0">
                <a:solidFill>
                  <a:schemeClr val="tx1"/>
                </a:solidFill>
                <a:latin typeface="+mn-lt"/>
                <a:ea typeface="+mn-ea"/>
                <a:cs typeface="+mn-cs"/>
              </a:rPr>
              <a:t> larger fish seem to travel further, and there are indications that certain groups may also travel further. However, these patterns have not been rigorously tested. T</a:t>
            </a:r>
            <a:r>
              <a:rPr lang="en-US" sz="1200" kern="1200" dirty="0" smtClean="0">
                <a:solidFill>
                  <a:schemeClr val="tx1"/>
                </a:solidFill>
                <a:latin typeface="+mn-lt"/>
                <a:ea typeface="+mn-ea"/>
                <a:cs typeface="+mn-cs"/>
              </a:rPr>
              <a:t>here has been almost no hypothesis testing, making it hard to find patterns that will enable us to apply results to locations with different species compositions- in way that is useful to marine reserve managers; generally studies on fish movement lack power (no. individuals/species) to test hypotheses;</a:t>
            </a:r>
          </a:p>
          <a:p>
            <a:endParaRPr lang="en-US" dirty="0" smtClean="0"/>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a:t>
            </a:r>
            <a:r>
              <a:rPr lang="en-US" sz="1200" kern="1200" dirty="0" err="1" smtClean="0">
                <a:solidFill>
                  <a:schemeClr val="tx1"/>
                </a:solidFill>
                <a:latin typeface="+mn-lt"/>
                <a:ea typeface="+mn-ea"/>
                <a:cs typeface="+mn-cs"/>
              </a:rPr>
              <a:t>Lith</a:t>
            </a:r>
            <a:r>
              <a:rPr lang="en-US" sz="1200" kern="1200" baseline="0" dirty="0" smtClean="0">
                <a:solidFill>
                  <a:schemeClr val="tx1"/>
                </a:solidFill>
                <a:latin typeface="+mn-lt"/>
                <a:ea typeface="+mn-ea"/>
                <a:cs typeface="+mn-cs"/>
              </a:rPr>
              <a:t> lies 300 km south of our university, KAUST, based, near Jeddah in Saudi Arabia</a:t>
            </a:r>
            <a:endParaRPr lang="en-US" dirty="0" smtClean="0"/>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This group of reefs is</a:t>
            </a:r>
            <a:r>
              <a:rPr lang="en-US" sz="1200" kern="1200" baseline="0" dirty="0" smtClean="0">
                <a:solidFill>
                  <a:schemeClr val="tx1"/>
                </a:solidFill>
                <a:latin typeface="+mn-lt"/>
                <a:ea typeface="+mn-ea"/>
                <a:cs typeface="+mn-cs"/>
              </a:rPr>
              <a:t> located</a:t>
            </a:r>
            <a:r>
              <a:rPr lang="en-US" sz="1200" kern="1200" dirty="0" smtClean="0">
                <a:solidFill>
                  <a:schemeClr val="tx1"/>
                </a:solidFill>
                <a:latin typeface="+mn-lt"/>
                <a:ea typeface="+mn-ea"/>
                <a:cs typeface="+mn-cs"/>
              </a:rPr>
              <a:t> in the northern</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Farasan</a:t>
            </a:r>
            <a:r>
              <a:rPr lang="en-US" sz="1200" kern="1200" baseline="0" dirty="0" smtClean="0">
                <a:solidFill>
                  <a:schemeClr val="tx1"/>
                </a:solidFill>
                <a:latin typeface="+mn-lt"/>
                <a:ea typeface="+mn-ea"/>
                <a:cs typeface="+mn-cs"/>
              </a:rPr>
              <a:t> banks of the Red Sea, </a:t>
            </a:r>
            <a:r>
              <a:rPr lang="en-US" sz="1200" kern="1200" dirty="0" smtClean="0">
                <a:solidFill>
                  <a:schemeClr val="tx1"/>
                </a:solidFill>
                <a:latin typeface="+mn-lt"/>
                <a:ea typeface="+mn-ea"/>
                <a:cs typeface="+mn-cs"/>
              </a:rPr>
              <a:t>52 km offshore from the coastal</a:t>
            </a:r>
            <a:r>
              <a:rPr lang="en-US" sz="1200" kern="1200" baseline="0" dirty="0" smtClean="0">
                <a:solidFill>
                  <a:schemeClr val="tx1"/>
                </a:solidFill>
                <a:latin typeface="+mn-lt"/>
                <a:ea typeface="+mn-ea"/>
                <a:cs typeface="+mn-cs"/>
              </a:rPr>
              <a:t> town of</a:t>
            </a:r>
            <a:r>
              <a:rPr lang="en-US" sz="1200" kern="1200" dirty="0" smtClean="0">
                <a:solidFill>
                  <a:schemeClr val="tx1"/>
                </a:solidFill>
                <a:latin typeface="+mn-lt"/>
                <a:ea typeface="+mn-ea"/>
                <a:cs typeface="+mn-cs"/>
              </a:rPr>
              <a:t> Al-</a:t>
            </a:r>
            <a:r>
              <a:rPr lang="en-US" sz="1200" kern="1200" dirty="0" err="1" smtClean="0">
                <a:solidFill>
                  <a:schemeClr val="tx1"/>
                </a:solidFill>
                <a:latin typeface="+mn-lt"/>
                <a:ea typeface="+mn-ea"/>
                <a:cs typeface="+mn-cs"/>
              </a:rPr>
              <a:t>Lith</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Due to their distance from</a:t>
            </a:r>
            <a:r>
              <a:rPr lang="en-US" sz="1200" kern="1200" baseline="0" dirty="0" smtClean="0">
                <a:solidFill>
                  <a:schemeClr val="tx1"/>
                </a:solidFill>
                <a:latin typeface="+mn-lt"/>
                <a:ea typeface="+mn-ea"/>
                <a:cs typeface="+mn-cs"/>
              </a:rPr>
              <a:t> shore, t</a:t>
            </a:r>
            <a:r>
              <a:rPr lang="en-US" sz="1200" kern="1200" dirty="0" smtClean="0">
                <a:solidFill>
                  <a:schemeClr val="tx1"/>
                </a:solidFill>
                <a:latin typeface="+mn-lt"/>
                <a:ea typeface="+mn-ea"/>
                <a:cs typeface="+mn-cs"/>
              </a:rPr>
              <a:t>hese</a:t>
            </a:r>
            <a:r>
              <a:rPr lang="en-US" sz="1200" kern="1200" baseline="0" dirty="0" smtClean="0">
                <a:solidFill>
                  <a:schemeClr val="tx1"/>
                </a:solidFill>
                <a:latin typeface="+mn-lt"/>
                <a:ea typeface="+mn-ea"/>
                <a:cs typeface="+mn-cs"/>
              </a:rPr>
              <a:t> reefs therefore had very little artisanal fishing pressure, so had reasonably healthy fish communities, despite not being protected (t</a:t>
            </a:r>
            <a:r>
              <a:rPr lang="en-US" sz="1200" kern="1200" dirty="0" smtClean="0">
                <a:solidFill>
                  <a:schemeClr val="tx1"/>
                </a:solidFill>
                <a:latin typeface="+mn-lt"/>
                <a:ea typeface="+mn-ea"/>
                <a:cs typeface="+mn-cs"/>
              </a:rPr>
              <a:t>here are currently no No-Take</a:t>
            </a:r>
            <a:r>
              <a:rPr lang="en-US" sz="1200" kern="1200" baseline="0" dirty="0" smtClean="0">
                <a:solidFill>
                  <a:schemeClr val="tx1"/>
                </a:solidFill>
                <a:latin typeface="+mn-lt"/>
                <a:ea typeface="+mn-ea"/>
                <a:cs typeface="+mn-cs"/>
              </a:rPr>
              <a:t> Areas</a:t>
            </a:r>
            <a:r>
              <a:rPr lang="en-US" sz="1200" kern="1200" dirty="0" smtClean="0">
                <a:solidFill>
                  <a:schemeClr val="tx1"/>
                </a:solidFill>
                <a:latin typeface="+mn-lt"/>
                <a:ea typeface="+mn-ea"/>
                <a:cs typeface="+mn-cs"/>
              </a:rPr>
              <a:t> in the Saudi Arabian Red Sea). </a:t>
            </a: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aim of our study was to identify patterns in movement across the fish community, and see whether we could predict movement from species biological traits.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We therefore wanted to measure movement across a large number of species and individuals in one location. We also wanted to quantify movement both within and between reefs, because previous research suggests that these may elicit different rates of movement.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chose a group of six reefs, separated from each other by distances ranging</a:t>
            </a:r>
            <a:r>
              <a:rPr lang="en-US" sz="1200" kern="1200" baseline="0" dirty="0" smtClean="0">
                <a:solidFill>
                  <a:schemeClr val="tx1"/>
                </a:solidFill>
                <a:latin typeface="+mn-lt"/>
                <a:ea typeface="+mn-ea"/>
                <a:cs typeface="+mn-cs"/>
              </a:rPr>
              <a:t> from </a:t>
            </a:r>
            <a:r>
              <a:rPr lang="en-US" sz="1200" kern="1200" dirty="0" smtClean="0">
                <a:solidFill>
                  <a:schemeClr val="tx1"/>
                </a:solidFill>
                <a:latin typeface="+mn-lt"/>
                <a:ea typeface="+mn-ea"/>
                <a:cs typeface="+mn-cs"/>
              </a:rPr>
              <a:t>between 800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to 7 km of deep open water</a:t>
            </a:r>
            <a:r>
              <a:rPr lang="en-US" sz="1200" kern="1200" baseline="0" dirty="0" smtClean="0">
                <a:solidFill>
                  <a:schemeClr val="tx1"/>
                </a:solidFill>
                <a:latin typeface="+mn-lt"/>
                <a:ea typeface="+mn-ea"/>
                <a:cs typeface="+mn-cs"/>
              </a:rPr>
              <a:t> (approx 100 </a:t>
            </a:r>
            <a:r>
              <a:rPr lang="en-US" sz="1200" kern="1200" baseline="0" dirty="0" err="1" smtClean="0">
                <a:solidFill>
                  <a:schemeClr val="tx1"/>
                </a:solidFill>
                <a:latin typeface="+mn-lt"/>
                <a:ea typeface="+mn-ea"/>
                <a:cs typeface="+mn-cs"/>
              </a:rPr>
              <a:t>m</a:t>
            </a:r>
            <a:r>
              <a:rPr lang="en-US" sz="1200" kern="1200" baseline="0" dirty="0" smtClean="0">
                <a:solidFill>
                  <a:schemeClr val="tx1"/>
                </a:solidFill>
                <a:latin typeface="+mn-lt"/>
                <a:ea typeface="+mn-ea"/>
                <a:cs typeface="+mn-cs"/>
              </a:rPr>
              <a:t> deep). Whilst these 6 reefs ranged in size from between 1 and 5 km in circumference, they had very similar topographies. They are typical of offshore reefs in the Red Sea, with </a:t>
            </a:r>
            <a:r>
              <a:rPr lang="en-US" sz="1200" kern="1200" dirty="0" smtClean="0">
                <a:solidFill>
                  <a:schemeClr val="tx1"/>
                </a:solidFill>
                <a:latin typeface="+mn-lt"/>
                <a:ea typeface="+mn-ea"/>
                <a:cs typeface="+mn-cs"/>
              </a:rPr>
              <a:t>steep vertical walls and shallow flat tops</a:t>
            </a:r>
            <a:r>
              <a:rPr lang="en-US" sz="1200" kern="1200" baseline="0" dirty="0" smtClean="0">
                <a:solidFill>
                  <a:schemeClr val="tx1"/>
                </a:solidFill>
                <a:latin typeface="+mn-lt"/>
                <a:ea typeface="+mn-ea"/>
                <a:cs typeface="+mn-cs"/>
              </a:rPr>
              <a:t> and have </a:t>
            </a:r>
            <a:r>
              <a:rPr lang="en-US" sz="1200" kern="1200" dirty="0" smtClean="0">
                <a:solidFill>
                  <a:schemeClr val="tx1"/>
                </a:solidFill>
                <a:latin typeface="+mn-lt"/>
                <a:ea typeface="+mn-ea"/>
                <a:cs typeface="+mn-cs"/>
              </a:rPr>
              <a:t>high hard coral cover, very low </a:t>
            </a:r>
            <a:r>
              <a:rPr lang="en-US" sz="1200" kern="1200" dirty="0" err="1" smtClean="0">
                <a:solidFill>
                  <a:schemeClr val="tx1"/>
                </a:solidFill>
                <a:latin typeface="+mn-lt"/>
                <a:ea typeface="+mn-ea"/>
                <a:cs typeface="+mn-cs"/>
              </a:rPr>
              <a:t>macroalgal</a:t>
            </a:r>
            <a:r>
              <a:rPr lang="en-US" sz="1200" kern="1200" baseline="0" dirty="0" smtClean="0">
                <a:solidFill>
                  <a:schemeClr val="tx1"/>
                </a:solidFill>
                <a:latin typeface="+mn-lt"/>
                <a:ea typeface="+mn-ea"/>
                <a:cs typeface="+mn-cs"/>
              </a:rPr>
              <a:t> cover, and </a:t>
            </a:r>
            <a:r>
              <a:rPr lang="en-US" sz="1200" kern="1200" dirty="0" smtClean="0">
                <a:solidFill>
                  <a:schemeClr val="tx1"/>
                </a:solidFill>
                <a:latin typeface="+mn-lt"/>
                <a:ea typeface="+mn-ea"/>
                <a:cs typeface="+mn-cs"/>
              </a:rPr>
              <a:t>at least one sand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plateau on each reef.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ideal method for measuring movement on this sort of scale is acoustic telemetry, because it provides two major advantages over conventional tags- it provides continuous movement data for the lifetime of the tag (in our case over a year) and for a fraction of the effort involved in </a:t>
            </a:r>
            <a:r>
              <a:rPr lang="en-US" sz="1200" kern="1200" dirty="0" err="1" smtClean="0">
                <a:solidFill>
                  <a:schemeClr val="tx1"/>
                </a:solidFill>
                <a:latin typeface="+mn-lt"/>
                <a:ea typeface="+mn-ea"/>
                <a:cs typeface="+mn-cs"/>
              </a:rPr>
              <a:t>resighting</a:t>
            </a:r>
            <a:r>
              <a:rPr lang="en-US" sz="1200" kern="1200" dirty="0" smtClean="0">
                <a:solidFill>
                  <a:schemeClr val="tx1"/>
                </a:solidFill>
                <a:latin typeface="+mn-lt"/>
                <a:ea typeface="+mn-ea"/>
                <a:cs typeface="+mn-cs"/>
              </a:rPr>
              <a:t> or recapturing</a:t>
            </a:r>
            <a:r>
              <a:rPr lang="en-US" sz="1200" kern="1200" baseline="0" dirty="0" smtClean="0">
                <a:solidFill>
                  <a:schemeClr val="tx1"/>
                </a:solidFill>
                <a:latin typeface="+mn-lt"/>
                <a:ea typeface="+mn-ea"/>
                <a:cs typeface="+mn-cs"/>
              </a:rPr>
              <a:t> conventionally tagged fish</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We established an array of 30 acoustic receivers, moored to these reefs, spaced approximately every 200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around the circumference</a:t>
            </a:r>
            <a:r>
              <a:rPr lang="en-US" sz="1200" kern="1200" baseline="0" dirty="0" smtClean="0">
                <a:solidFill>
                  <a:schemeClr val="tx1"/>
                </a:solidFill>
                <a:latin typeface="+mn-lt"/>
                <a:ea typeface="+mn-ea"/>
                <a:cs typeface="+mn-cs"/>
              </a:rPr>
              <a:t> of </a:t>
            </a:r>
            <a:r>
              <a:rPr lang="en-US" sz="1200" kern="1200" dirty="0" smtClean="0">
                <a:solidFill>
                  <a:schemeClr val="tx1"/>
                </a:solidFill>
                <a:latin typeface="+mn-lt"/>
                <a:ea typeface="+mn-ea"/>
                <a:cs typeface="+mn-cs"/>
              </a:rPr>
              <a:t>two reefs in which we planned to measure within-reef movement- to provide relatively</a:t>
            </a:r>
            <a:r>
              <a:rPr lang="en-US" sz="1200" kern="1200" baseline="0" dirty="0" smtClean="0">
                <a:solidFill>
                  <a:schemeClr val="tx1"/>
                </a:solidFill>
                <a:latin typeface="+mn-lt"/>
                <a:ea typeface="+mn-ea"/>
                <a:cs typeface="+mn-cs"/>
              </a:rPr>
              <a:t> high resolution measurement</a:t>
            </a:r>
            <a:r>
              <a:rPr lang="en-US" sz="1200" kern="1200" dirty="0" smtClean="0">
                <a:solidFill>
                  <a:schemeClr val="tx1"/>
                </a:solidFill>
                <a:latin typeface="+mn-lt"/>
                <a:ea typeface="+mn-ea"/>
                <a:cs typeface="+mn-cs"/>
              </a:rPr>
              <a:t> of within reef movement.</a:t>
            </a:r>
            <a:r>
              <a:rPr lang="en-US" sz="1200" kern="1200" baseline="0" dirty="0" smtClean="0">
                <a:solidFill>
                  <a:schemeClr val="tx1"/>
                </a:solidFill>
                <a:latin typeface="+mn-lt"/>
                <a:ea typeface="+mn-ea"/>
                <a:cs typeface="+mn-cs"/>
              </a:rPr>
              <a:t> Nine</a:t>
            </a:r>
            <a:r>
              <a:rPr lang="en-US" sz="1200" kern="1200" dirty="0" smtClean="0">
                <a:solidFill>
                  <a:schemeClr val="tx1"/>
                </a:solidFill>
                <a:latin typeface="+mn-lt"/>
                <a:ea typeface="+mn-ea"/>
                <a:cs typeface="+mn-cs"/>
              </a:rPr>
              <a:t> receivers were also placed in strategic positions on the remaining 4 reefs to capture between reef movements.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data we get back from each receiver</a:t>
            </a:r>
            <a:r>
              <a:rPr lang="en-US" sz="1200" kern="1200" baseline="0" dirty="0" smtClean="0">
                <a:solidFill>
                  <a:schemeClr val="tx1"/>
                </a:solidFill>
                <a:latin typeface="+mn-lt"/>
                <a:ea typeface="+mn-ea"/>
                <a:cs typeface="+mn-cs"/>
              </a:rPr>
              <a:t> consists of </a:t>
            </a:r>
            <a:r>
              <a:rPr lang="en-US" sz="1200" kern="1200" dirty="0" smtClean="0">
                <a:solidFill>
                  <a:schemeClr val="tx1"/>
                </a:solidFill>
                <a:latin typeface="+mn-lt"/>
                <a:ea typeface="+mn-ea"/>
                <a:cs typeface="+mn-cs"/>
              </a:rPr>
              <a:t>a log of all the detections occurring at that receiver location- comprising the date, time and unique ID number of the tag, and of course we can then match these data</a:t>
            </a:r>
            <a:r>
              <a:rPr lang="en-US" sz="1200" kern="1200" baseline="0" dirty="0" smtClean="0">
                <a:solidFill>
                  <a:schemeClr val="tx1"/>
                </a:solidFill>
                <a:latin typeface="+mn-lt"/>
                <a:ea typeface="+mn-ea"/>
                <a:cs typeface="+mn-cs"/>
              </a:rPr>
              <a:t> to </a:t>
            </a:r>
            <a:r>
              <a:rPr lang="en-US" sz="1200" kern="1200" dirty="0" smtClean="0">
                <a:solidFill>
                  <a:schemeClr val="tx1"/>
                </a:solidFill>
                <a:latin typeface="+mn-lt"/>
                <a:ea typeface="+mn-ea"/>
                <a:cs typeface="+mn-cs"/>
              </a:rPr>
              <a:t>the precise location where that detection took place.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Please go to Fernando </a:t>
            </a:r>
            <a:r>
              <a:rPr lang="en-US" sz="1200" kern="1200" dirty="0" err="1" smtClean="0">
                <a:solidFill>
                  <a:schemeClr val="tx1"/>
                </a:solidFill>
                <a:latin typeface="+mn-lt"/>
                <a:ea typeface="+mn-ea"/>
                <a:cs typeface="+mn-cs"/>
              </a:rPr>
              <a:t>Cagua’s</a:t>
            </a:r>
            <a:r>
              <a:rPr lang="en-US" sz="1200" kern="1200" dirty="0" smtClean="0">
                <a:solidFill>
                  <a:schemeClr val="tx1"/>
                </a:solidFill>
                <a:latin typeface="+mn-lt"/>
                <a:ea typeface="+mn-ea"/>
                <a:cs typeface="+mn-cs"/>
              </a:rPr>
              <a:t> talk on Wed in the reef technology session</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at 11:15 for more information on acoustic telemetry and how we tested the range between tags and receivers to design our array.</a:t>
            </a: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8</a:t>
            </a:fld>
            <a:endParaRPr lang="en-US"/>
          </a:p>
        </p:txBody>
      </p:sp>
    </p:spTree>
    <p:extLst>
      <p:ext uri="{BB962C8B-B14F-4D97-AF65-F5344CB8AC3E}">
        <p14:creationId xmlns:p14="http://schemas.microsoft.com/office/powerpoint/2010/main" val="960449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We tagged 400 fish from 42 species,</a:t>
            </a:r>
            <a:r>
              <a:rPr lang="en-US" sz="1200" kern="1200" baseline="0" dirty="0" smtClean="0">
                <a:solidFill>
                  <a:schemeClr val="tx1"/>
                </a:solidFill>
                <a:latin typeface="+mn-lt"/>
                <a:ea typeface="+mn-ea"/>
                <a:cs typeface="+mn-cs"/>
              </a:rPr>
              <a:t> split as evenly as possible between </a:t>
            </a:r>
            <a:r>
              <a:rPr lang="en-US" sz="1200" kern="1200" dirty="0" smtClean="0">
                <a:solidFill>
                  <a:schemeClr val="tx1"/>
                </a:solidFill>
                <a:latin typeface="+mn-lt"/>
                <a:ea typeface="+mn-ea"/>
                <a:cs typeface="+mn-cs"/>
              </a:rPr>
              <a:t>the two</a:t>
            </a:r>
            <a:r>
              <a:rPr lang="en-US" sz="1200" kern="1200" baseline="0" dirty="0" smtClean="0">
                <a:solidFill>
                  <a:schemeClr val="tx1"/>
                </a:solidFill>
                <a:latin typeface="+mn-lt"/>
                <a:ea typeface="+mn-ea"/>
                <a:cs typeface="+mn-cs"/>
              </a:rPr>
              <a:t> reefs which had the high resolution receiver arrays</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Fish were captured using </a:t>
            </a:r>
            <a:r>
              <a:rPr lang="en-US" sz="1200" kern="1200" dirty="0" err="1" smtClean="0">
                <a:solidFill>
                  <a:schemeClr val="tx1"/>
                </a:solidFill>
                <a:latin typeface="+mn-lt"/>
                <a:ea typeface="+mn-ea"/>
                <a:cs typeface="+mn-cs"/>
              </a:rPr>
              <a:t>handlines</a:t>
            </a:r>
            <a:r>
              <a:rPr lang="en-US" sz="1200" kern="1200" dirty="0" smtClean="0">
                <a:solidFill>
                  <a:schemeClr val="tx1"/>
                </a:solidFill>
                <a:latin typeface="+mn-lt"/>
                <a:ea typeface="+mn-ea"/>
                <a:cs typeface="+mn-cs"/>
              </a:rPr>
              <a:t> or barrier nets, rotating fishing days between the two reefs. </a:t>
            </a:r>
          </a:p>
          <a:p>
            <a:r>
              <a:rPr lang="en-US" sz="1200" kern="1200" dirty="0" smtClean="0">
                <a:solidFill>
                  <a:schemeClr val="tx1"/>
                </a:solidFill>
                <a:latin typeface="+mn-lt"/>
                <a:ea typeface="+mn-ea"/>
                <a:cs typeface="+mn-cs"/>
              </a:rPr>
              <a:t>Within the same day, fish were captured, tags were surgically implanted and fish were recovered and released near their capture location.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used </a:t>
            </a:r>
            <a:r>
              <a:rPr lang="en-US" sz="1200" kern="1200" dirty="0" err="1" smtClean="0">
                <a:solidFill>
                  <a:schemeClr val="tx1"/>
                </a:solidFill>
                <a:latin typeface="+mn-lt"/>
                <a:ea typeface="+mn-ea"/>
                <a:cs typeface="+mn-cs"/>
              </a:rPr>
              <a:t>Vemco</a:t>
            </a:r>
            <a:r>
              <a:rPr lang="en-US" sz="1200" kern="1200" dirty="0" smtClean="0">
                <a:solidFill>
                  <a:schemeClr val="tx1"/>
                </a:solidFill>
                <a:latin typeface="+mn-lt"/>
                <a:ea typeface="+mn-ea"/>
                <a:cs typeface="+mn-cs"/>
              </a:rPr>
              <a:t> V13 tags and all tags had the same settings to ensure equal </a:t>
            </a:r>
            <a:r>
              <a:rPr lang="en-US" sz="1200" kern="1200" dirty="0" err="1" smtClean="0">
                <a:solidFill>
                  <a:schemeClr val="tx1"/>
                </a:solidFill>
                <a:latin typeface="+mn-lt"/>
                <a:ea typeface="+mn-ea"/>
                <a:cs typeface="+mn-cs"/>
              </a:rPr>
              <a:t>detectability</a:t>
            </a:r>
            <a:r>
              <a:rPr lang="en-US" sz="1200" kern="1200" dirty="0" smtClean="0">
                <a:solidFill>
                  <a:schemeClr val="tx1"/>
                </a:solidFill>
                <a:latin typeface="+mn-lt"/>
                <a:ea typeface="+mn-ea"/>
                <a:cs typeface="+mn-cs"/>
              </a:rPr>
              <a:t> across all individuals. </a:t>
            </a:r>
          </a:p>
          <a:p>
            <a:r>
              <a:rPr lang="en-US" sz="1200" kern="1200" dirty="0" smtClean="0">
                <a:solidFill>
                  <a:schemeClr val="tx1"/>
                </a:solidFill>
                <a:latin typeface="+mn-lt"/>
                <a:ea typeface="+mn-ea"/>
                <a:cs typeface="+mn-cs"/>
              </a:rPr>
              <a:t>We only</a:t>
            </a:r>
            <a:r>
              <a:rPr lang="en-US" sz="1200" kern="1200" baseline="0" dirty="0" smtClean="0">
                <a:solidFill>
                  <a:schemeClr val="tx1"/>
                </a:solidFill>
                <a:latin typeface="+mn-lt"/>
                <a:ea typeface="+mn-ea"/>
                <a:cs typeface="+mn-cs"/>
              </a:rPr>
              <a:t> tagged</a:t>
            </a:r>
            <a:r>
              <a:rPr lang="en-US" sz="1200" kern="1200" dirty="0" smtClean="0">
                <a:solidFill>
                  <a:schemeClr val="tx1"/>
                </a:solidFill>
                <a:latin typeface="+mn-lt"/>
                <a:ea typeface="+mn-ea"/>
                <a:cs typeface="+mn-cs"/>
              </a:rPr>
              <a:t> sexually</a:t>
            </a:r>
            <a:r>
              <a:rPr lang="en-US" sz="1200" kern="1200" baseline="0" dirty="0" smtClean="0">
                <a:solidFill>
                  <a:schemeClr val="tx1"/>
                </a:solidFill>
                <a:latin typeface="+mn-lt"/>
                <a:ea typeface="+mn-ea"/>
                <a:cs typeface="+mn-cs"/>
              </a:rPr>
              <a:t> mature fish of a minimum size and weight to fit these tags and </a:t>
            </a:r>
            <a:r>
              <a:rPr lang="en-US" sz="1200" kern="1200" dirty="0" smtClean="0">
                <a:solidFill>
                  <a:schemeClr val="tx1"/>
                </a:solidFill>
                <a:latin typeface="+mn-lt"/>
                <a:ea typeface="+mn-ea"/>
                <a:cs typeface="+mn-cs"/>
              </a:rPr>
              <a:t>between 10 and 20 individuals</a:t>
            </a:r>
            <a:r>
              <a:rPr lang="en-US" sz="1200" kern="1200" baseline="0" dirty="0" smtClean="0">
                <a:solidFill>
                  <a:schemeClr val="tx1"/>
                </a:solidFill>
                <a:latin typeface="+mn-lt"/>
                <a:ea typeface="+mn-ea"/>
                <a:cs typeface="+mn-cs"/>
              </a:rPr>
              <a:t> from each species were tagged.</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Tagging</a:t>
            </a:r>
            <a:r>
              <a:rPr lang="en-US" sz="1200" kern="1200" baseline="0" dirty="0" smtClean="0">
                <a:solidFill>
                  <a:schemeClr val="tx1"/>
                </a:solidFill>
                <a:latin typeface="+mn-lt"/>
                <a:ea typeface="+mn-ea"/>
                <a:cs typeface="+mn-cs"/>
              </a:rPr>
              <a:t> was conducted </a:t>
            </a:r>
            <a:r>
              <a:rPr lang="en-US" sz="1200" kern="1200" dirty="0" smtClean="0">
                <a:solidFill>
                  <a:schemeClr val="tx1"/>
                </a:solidFill>
                <a:latin typeface="+mn-lt"/>
                <a:ea typeface="+mn-ea"/>
                <a:cs typeface="+mn-cs"/>
              </a:rPr>
              <a:t>over a 6 week period starting in September 2011,</a:t>
            </a:r>
            <a:r>
              <a:rPr lang="en-US" sz="1200" kern="1200" baseline="0" dirty="0" smtClean="0">
                <a:solidFill>
                  <a:schemeClr val="tx1"/>
                </a:solidFill>
                <a:latin typeface="+mn-lt"/>
                <a:ea typeface="+mn-ea"/>
                <a:cs typeface="+mn-cs"/>
              </a:rPr>
              <a:t> the data we present today come from the first 6 months of the study, between September 2011 and March 2012; the project will continue until at least September 2012.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There were almost no between reef movements for the first 6 months of the study, so we focus on within-reef movement in this analysis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Firstly,</a:t>
            </a:r>
            <a:r>
              <a:rPr lang="en-US" sz="1200" kern="1200" baseline="0" dirty="0" smtClean="0">
                <a:solidFill>
                  <a:schemeClr val="tx1"/>
                </a:solidFill>
                <a:latin typeface="+mn-lt"/>
                <a:ea typeface="+mn-ea"/>
                <a:cs typeface="+mn-cs"/>
              </a:rPr>
              <a:t> we calculated all the </a:t>
            </a:r>
            <a:r>
              <a:rPr lang="en-US" sz="1200" kern="1200" baseline="0" dirty="0" err="1" smtClean="0">
                <a:solidFill>
                  <a:schemeClr val="tx1"/>
                </a:solidFill>
                <a:latin typeface="+mn-lt"/>
                <a:ea typeface="+mn-ea"/>
                <a:cs typeface="+mn-cs"/>
              </a:rPr>
              <a:t>pairwise</a:t>
            </a:r>
            <a:r>
              <a:rPr lang="en-US" sz="1200" kern="1200" baseline="0" dirty="0" smtClean="0">
                <a:solidFill>
                  <a:schemeClr val="tx1"/>
                </a:solidFill>
                <a:latin typeface="+mn-lt"/>
                <a:ea typeface="+mn-ea"/>
                <a:cs typeface="+mn-cs"/>
              </a:rPr>
              <a:t> distances between receivers, simply by measuring the </a:t>
            </a:r>
            <a:r>
              <a:rPr lang="en-US" sz="1200" kern="1200" dirty="0" smtClean="0">
                <a:solidFill>
                  <a:schemeClr val="tx1"/>
                </a:solidFill>
                <a:latin typeface="+mn-lt"/>
                <a:ea typeface="+mn-ea"/>
                <a:cs typeface="+mn-cs"/>
              </a:rPr>
              <a:t>distance around the reef crest</a:t>
            </a:r>
            <a:r>
              <a:rPr lang="en-US" sz="1200" kern="1200" baseline="0" dirty="0" smtClean="0">
                <a:solidFill>
                  <a:schemeClr val="tx1"/>
                </a:solidFill>
                <a:latin typeface="+mn-lt"/>
                <a:ea typeface="+mn-ea"/>
                <a:cs typeface="+mn-cs"/>
              </a:rPr>
              <a:t> (distances came from a track log by towing a GPS)</a:t>
            </a:r>
            <a:r>
              <a:rPr lang="en-US" sz="1200" kern="1200" dirty="0" smtClean="0">
                <a:solidFill>
                  <a:schemeClr val="tx1"/>
                </a:solidFill>
                <a:latin typeface="+mn-lt"/>
                <a:ea typeface="+mn-ea"/>
                <a:cs typeface="+mn-cs"/>
              </a:rPr>
              <a:t>. We</a:t>
            </a:r>
            <a:r>
              <a:rPr lang="en-US" sz="1200" kern="1200" baseline="0" dirty="0" smtClean="0">
                <a:solidFill>
                  <a:schemeClr val="tx1"/>
                </a:solidFill>
                <a:latin typeface="+mn-lt"/>
                <a:ea typeface="+mn-ea"/>
                <a:cs typeface="+mn-cs"/>
              </a:rPr>
              <a:t> then calculated the distance travelled between each pair of sequential detections (always assuming that a</a:t>
            </a:r>
            <a:r>
              <a:rPr lang="en-US" sz="1200" kern="1200" dirty="0" smtClean="0">
                <a:solidFill>
                  <a:schemeClr val="tx1"/>
                </a:solidFill>
                <a:latin typeface="+mn-lt"/>
                <a:ea typeface="+mn-ea"/>
                <a:cs typeface="+mn-cs"/>
              </a:rPr>
              <a:t> fish took the shortest possible route between two receivers). So if</a:t>
            </a:r>
            <a:r>
              <a:rPr lang="en-US" sz="1200" kern="1200" baseline="0" dirty="0" smtClean="0">
                <a:solidFill>
                  <a:schemeClr val="tx1"/>
                </a:solidFill>
                <a:latin typeface="+mn-lt"/>
                <a:ea typeface="+mn-ea"/>
                <a:cs typeface="+mn-cs"/>
              </a:rPr>
              <a:t> two sequential detections came from the same receiver, then a 0 distance would be assigned.</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produced two measures of within-reef movement to comprehensively compare movement across all individuals: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Our first movement</a:t>
            </a:r>
            <a:r>
              <a:rPr lang="en-US" sz="1200" kern="1200" baseline="0" dirty="0" smtClean="0">
                <a:solidFill>
                  <a:schemeClr val="tx1"/>
                </a:solidFill>
                <a:latin typeface="+mn-lt"/>
                <a:ea typeface="+mn-ea"/>
                <a:cs typeface="+mn-cs"/>
              </a:rPr>
              <a:t> measure </a:t>
            </a:r>
            <a:r>
              <a:rPr lang="en-US" sz="1200" kern="1200" dirty="0" smtClean="0">
                <a:solidFill>
                  <a:schemeClr val="tx1"/>
                </a:solidFill>
                <a:latin typeface="+mn-lt"/>
                <a:ea typeface="+mn-ea"/>
                <a:cs typeface="+mn-cs"/>
              </a:rPr>
              <a:t>was the mean total distance an individual travelled over a 24 hour period,</a:t>
            </a:r>
            <a:r>
              <a:rPr lang="en-US" sz="1200" kern="1200" baseline="0" dirty="0" smtClean="0">
                <a:solidFill>
                  <a:schemeClr val="tx1"/>
                </a:solidFill>
                <a:latin typeface="+mn-lt"/>
                <a:ea typeface="+mn-ea"/>
                <a:cs typeface="+mn-cs"/>
              </a:rPr>
              <a:t> </a:t>
            </a:r>
          </a:p>
          <a:p>
            <a:r>
              <a:rPr lang="en-US" sz="1200" kern="1200" baseline="0" dirty="0" smtClean="0">
                <a:solidFill>
                  <a:schemeClr val="tx1"/>
                </a:solidFill>
                <a:latin typeface="+mn-lt"/>
                <a:ea typeface="+mn-ea"/>
                <a:cs typeface="+mn-cs"/>
              </a:rPr>
              <a:t>We </a:t>
            </a:r>
            <a:r>
              <a:rPr lang="en-US" sz="1200" kern="1200" dirty="0" smtClean="0">
                <a:solidFill>
                  <a:schemeClr val="tx1"/>
                </a:solidFill>
                <a:latin typeface="+mn-lt"/>
                <a:ea typeface="+mn-ea"/>
                <a:cs typeface="+mn-cs"/>
              </a:rPr>
              <a:t>defined our 24 hours from dawn to dawn (using daily dawn and dusk times).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total distance travelled over the whole period of detection (max 6 months) was divided by the number of days of detections.</a:t>
            </a:r>
            <a:r>
              <a:rPr lang="en-US" sz="1200" kern="1200" baseline="0" dirty="0" smtClean="0">
                <a:solidFill>
                  <a:schemeClr val="tx1"/>
                </a:solidFill>
                <a:latin typeface="+mn-lt"/>
                <a:ea typeface="+mn-ea"/>
                <a:cs typeface="+mn-cs"/>
              </a:rPr>
              <a:t> This basically represents the mean cumulative distance an individual clocks up over the course of a day.</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second measure was the mean maximum distance travelled in any 24 hour period, giving us an idea of ‘daily territory size’</a:t>
            </a:r>
          </a:p>
          <a:p>
            <a:r>
              <a:rPr lang="en-US" sz="1200" kern="1200" dirty="0" smtClean="0">
                <a:solidFill>
                  <a:schemeClr val="tx1"/>
                </a:solidFill>
                <a:latin typeface="+mn-lt"/>
                <a:ea typeface="+mn-ea"/>
                <a:cs typeface="+mn-cs"/>
              </a:rPr>
              <a:t>Thi</a:t>
            </a:r>
            <a:r>
              <a:rPr lang="en-US" sz="1200" kern="1200" baseline="0" dirty="0" smtClean="0">
                <a:solidFill>
                  <a:schemeClr val="tx1"/>
                </a:solidFill>
                <a:latin typeface="+mn-lt"/>
                <a:ea typeface="+mn-ea"/>
                <a:cs typeface="+mn-cs"/>
              </a:rPr>
              <a:t>s was the result of calculating the distance between the two furthest receivers a fish was detected over a whole day for each day of detection, then averaging these values.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To clean the data, we removed any days (dawn to dawn) that did not contain at least 2 detections during the day or 2 detections during the night with which to calculate a movement measure.</a:t>
            </a:r>
          </a:p>
          <a:p>
            <a:r>
              <a:rPr lang="en-US" sz="1200" kern="1200" dirty="0" smtClean="0">
                <a:solidFill>
                  <a:schemeClr val="tx1"/>
                </a:solidFill>
                <a:latin typeface="+mn-lt"/>
                <a:ea typeface="+mn-ea"/>
                <a:cs typeface="+mn-cs"/>
              </a:rPr>
              <a:t>We also removed the 1</a:t>
            </a:r>
            <a:r>
              <a:rPr lang="en-US" sz="1200" kern="1200" baseline="30000" dirty="0" smtClean="0">
                <a:solidFill>
                  <a:schemeClr val="tx1"/>
                </a:solidFill>
                <a:latin typeface="+mn-lt"/>
                <a:ea typeface="+mn-ea"/>
                <a:cs typeface="+mn-cs"/>
              </a:rPr>
              <a:t>st</a:t>
            </a:r>
            <a:r>
              <a:rPr lang="en-US" sz="1200" kern="1200" dirty="0" smtClean="0">
                <a:solidFill>
                  <a:schemeClr val="tx1"/>
                </a:solidFill>
                <a:latin typeface="+mn-lt"/>
                <a:ea typeface="+mn-ea"/>
                <a:cs typeface="+mn-cs"/>
              </a:rPr>
              <a:t> 24 hours following the time of release for each fish to allow it to acclimatize</a:t>
            </a:r>
            <a:r>
              <a:rPr lang="en-US" sz="1200" kern="1200" baseline="0" dirty="0" smtClean="0">
                <a:solidFill>
                  <a:schemeClr val="tx1"/>
                </a:solidFill>
                <a:latin typeface="+mn-lt"/>
                <a:ea typeface="+mn-ea"/>
                <a:cs typeface="+mn-cs"/>
              </a:rPr>
              <a:t> and started our measures from the following dawn.</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We also removed any between-reef movements if these existed to make data from all fish comparable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After</a:t>
            </a:r>
            <a:r>
              <a:rPr lang="en-US" sz="1200" kern="1200" baseline="0" dirty="0" smtClean="0">
                <a:solidFill>
                  <a:schemeClr val="tx1"/>
                </a:solidFill>
                <a:latin typeface="+mn-lt"/>
                <a:ea typeface="+mn-ea"/>
                <a:cs typeface="+mn-cs"/>
              </a:rPr>
              <a:t> this data cleaning, o</a:t>
            </a:r>
            <a:r>
              <a:rPr lang="en-US" sz="1200" kern="1200" dirty="0" smtClean="0">
                <a:solidFill>
                  <a:schemeClr val="tx1"/>
                </a:solidFill>
                <a:latin typeface="+mn-lt"/>
                <a:ea typeface="+mn-ea"/>
                <a:cs typeface="+mn-cs"/>
              </a:rPr>
              <a:t>ur movement measures were calculated for 318 individuals</a:t>
            </a: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We tested 3 main hypotheses relating to movement:</a:t>
            </a:r>
          </a:p>
          <a:p>
            <a:r>
              <a:rPr lang="en-US" sz="1200" kern="1200" dirty="0" smtClean="0">
                <a:solidFill>
                  <a:schemeClr val="tx1"/>
                </a:solidFill>
                <a:latin typeface="+mn-lt"/>
                <a:ea typeface="+mn-ea"/>
                <a:cs typeface="+mn-cs"/>
              </a:rPr>
              <a:t>Firstly- that individual body size and max body size would</a:t>
            </a:r>
            <a:r>
              <a:rPr lang="en-US" sz="1200" kern="1200" baseline="0" dirty="0" smtClean="0">
                <a:solidFill>
                  <a:schemeClr val="tx1"/>
                </a:solidFill>
                <a:latin typeface="+mn-lt"/>
                <a:ea typeface="+mn-ea"/>
                <a:cs typeface="+mn-cs"/>
              </a:rPr>
              <a:t> influence movement, with the expectation that larger individuals or species move further</a:t>
            </a:r>
            <a:r>
              <a:rPr lang="en-US" sz="1200" kern="1200" dirty="0" smtClean="0">
                <a:solidFill>
                  <a:schemeClr val="tx1"/>
                </a:solidFill>
                <a:latin typeface="+mn-lt"/>
                <a:ea typeface="+mn-ea"/>
                <a:cs typeface="+mn-cs"/>
              </a:rPr>
              <a:t>, second, that feeding group would influence</a:t>
            </a:r>
            <a:r>
              <a:rPr lang="en-US" sz="1200" kern="1200" baseline="0" dirty="0" smtClean="0">
                <a:solidFill>
                  <a:schemeClr val="tx1"/>
                </a:solidFill>
                <a:latin typeface="+mn-lt"/>
                <a:ea typeface="+mn-ea"/>
                <a:cs typeface="+mn-cs"/>
              </a:rPr>
              <a:t> movement (species were assigned to one of 5 feeding groups based on the relative dominance of food items in their diet, dietary information came from </a:t>
            </a:r>
            <a:r>
              <a:rPr lang="en-US" sz="1200" kern="1200" baseline="0" dirty="0" err="1" smtClean="0">
                <a:solidFill>
                  <a:schemeClr val="tx1"/>
                </a:solidFill>
                <a:latin typeface="+mn-lt"/>
                <a:ea typeface="+mn-ea"/>
                <a:cs typeface="+mn-cs"/>
              </a:rPr>
              <a:t>Fishbase</a:t>
            </a:r>
            <a:r>
              <a:rPr lang="en-US" sz="1200" kern="1200" baseline="0" dirty="0" smtClean="0">
                <a:solidFill>
                  <a:schemeClr val="tx1"/>
                </a:solidFill>
                <a:latin typeface="+mn-lt"/>
                <a:ea typeface="+mn-ea"/>
                <a:cs typeface="+mn-cs"/>
              </a:rPr>
              <a:t> and the primary literature) with the expectation that diets that were poor in nutrition or scattered would elicit greater movement </a:t>
            </a:r>
          </a:p>
          <a:p>
            <a:r>
              <a:rPr lang="en-US" sz="1200" kern="1200" dirty="0" smtClean="0">
                <a:solidFill>
                  <a:schemeClr val="tx1"/>
                </a:solidFill>
                <a:latin typeface="+mn-lt"/>
                <a:ea typeface="+mn-ea"/>
                <a:cs typeface="+mn-cs"/>
              </a:rPr>
              <a:t>Third,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shoaling </a:t>
            </a:r>
            <a:r>
              <a:rPr lang="en-US" sz="1200" kern="1200" dirty="0" err="1" smtClean="0">
                <a:solidFill>
                  <a:schemeClr val="tx1"/>
                </a:solidFill>
                <a:latin typeface="+mn-lt"/>
                <a:ea typeface="+mn-ea"/>
                <a:cs typeface="+mn-cs"/>
              </a:rPr>
              <a:t>behaviour</a:t>
            </a:r>
            <a:r>
              <a:rPr lang="en-US" sz="1200" kern="1200" dirty="0" smtClean="0">
                <a:solidFill>
                  <a:schemeClr val="tx1"/>
                </a:solidFill>
                <a:latin typeface="+mn-lt"/>
                <a:ea typeface="+mn-ea"/>
                <a:cs typeface="+mn-cs"/>
              </a:rPr>
              <a:t> (defined according</a:t>
            </a:r>
            <a:r>
              <a:rPr lang="en-US" sz="1200" kern="1200" baseline="0" dirty="0" smtClean="0">
                <a:solidFill>
                  <a:schemeClr val="tx1"/>
                </a:solidFill>
                <a:latin typeface="+mn-lt"/>
                <a:ea typeface="+mn-ea"/>
                <a:cs typeface="+mn-cs"/>
              </a:rPr>
              <a:t> to </a:t>
            </a:r>
            <a:r>
              <a:rPr lang="en-US" sz="1200" kern="1200" dirty="0" err="1" smtClean="0">
                <a:solidFill>
                  <a:schemeClr val="tx1"/>
                </a:solidFill>
                <a:latin typeface="+mn-lt"/>
                <a:ea typeface="+mn-ea"/>
                <a:cs typeface="+mn-cs"/>
              </a:rPr>
              <a:t>Macneil</a:t>
            </a:r>
            <a:r>
              <a:rPr lang="en-US" sz="1200" kern="1200" dirty="0" smtClean="0">
                <a:solidFill>
                  <a:schemeClr val="tx1"/>
                </a:solidFill>
                <a:latin typeface="+mn-lt"/>
                <a:ea typeface="+mn-ea"/>
                <a:cs typeface="+mn-cs"/>
              </a:rPr>
              <a:t> et al 2008 as fish being consistently aggregated in groups of more than 5 individuals</a:t>
            </a:r>
            <a:r>
              <a:rPr lang="en-US" sz="1200" kern="1200" baseline="0" dirty="0" smtClean="0">
                <a:solidFill>
                  <a:schemeClr val="tx1"/>
                </a:solidFill>
                <a:latin typeface="+mn-lt"/>
                <a:ea typeface="+mn-ea"/>
                <a:cs typeface="+mn-cs"/>
              </a:rPr>
              <a:t> of any species, this category was assigned based on personal observation at the study sites and backed up by information, where available, in </a:t>
            </a:r>
            <a:r>
              <a:rPr lang="en-US" sz="1200" kern="1200" baseline="0" dirty="0" err="1" smtClean="0">
                <a:solidFill>
                  <a:schemeClr val="tx1"/>
                </a:solidFill>
                <a:latin typeface="+mn-lt"/>
                <a:ea typeface="+mn-ea"/>
                <a:cs typeface="+mn-cs"/>
              </a:rPr>
              <a:t>Fishbase</a:t>
            </a:r>
            <a:r>
              <a:rPr lang="en-US" sz="1200" kern="1200" baseline="0" dirty="0" smtClean="0">
                <a:solidFill>
                  <a:schemeClr val="tx1"/>
                </a:solidFill>
                <a:latin typeface="+mn-lt"/>
                <a:ea typeface="+mn-ea"/>
                <a:cs typeface="+mn-cs"/>
              </a:rPr>
              <a:t>), with the expectation that shoaling may allow individuals to travel further by reducing predation risk</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fitted a fully saturated model containing</a:t>
            </a:r>
            <a:r>
              <a:rPr lang="en-US" sz="1200" kern="1200" baseline="0" dirty="0" smtClean="0">
                <a:solidFill>
                  <a:schemeClr val="tx1"/>
                </a:solidFill>
                <a:latin typeface="+mn-lt"/>
                <a:ea typeface="+mn-ea"/>
                <a:cs typeface="+mn-cs"/>
              </a:rPr>
              <a:t> all predictors </a:t>
            </a:r>
            <a:r>
              <a:rPr lang="en-US" sz="1200" kern="1200" dirty="0" smtClean="0">
                <a:solidFill>
                  <a:schemeClr val="tx1"/>
                </a:solidFill>
                <a:latin typeface="+mn-lt"/>
                <a:ea typeface="+mn-ea"/>
                <a:cs typeface="+mn-cs"/>
              </a:rPr>
              <a:t>to each movement measure, and found the minimal model using backwards stepwise regression; distance measures were logged because of their distribution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Species and family were included as random factors, to control for similarities between individuals from the same species or family, body size was represented by fork</a:t>
            </a:r>
            <a:r>
              <a:rPr lang="en-US" sz="1200" kern="1200" baseline="0" dirty="0" smtClean="0">
                <a:solidFill>
                  <a:schemeClr val="tx1"/>
                </a:solidFill>
                <a:latin typeface="+mn-lt"/>
                <a:ea typeface="+mn-ea"/>
                <a:cs typeface="+mn-cs"/>
              </a:rPr>
              <a:t> length</a:t>
            </a:r>
            <a:r>
              <a:rPr lang="en-US" sz="1200" kern="1200" dirty="0" smtClean="0">
                <a:solidFill>
                  <a:schemeClr val="tx1"/>
                </a:solidFill>
                <a:latin typeface="+mn-lt"/>
                <a:ea typeface="+mn-ea"/>
                <a:cs typeface="+mn-cs"/>
              </a:rPr>
              <a:t>, and given there was a high correlation between individual</a:t>
            </a:r>
            <a:r>
              <a:rPr lang="en-US" sz="1200" kern="1200" baseline="0" dirty="0" smtClean="0">
                <a:solidFill>
                  <a:schemeClr val="tx1"/>
                </a:solidFill>
                <a:latin typeface="+mn-lt"/>
                <a:ea typeface="+mn-ea"/>
                <a:cs typeface="+mn-cs"/>
              </a:rPr>
              <a:t> fork length</a:t>
            </a:r>
            <a:r>
              <a:rPr lang="en-US" sz="1200" kern="1200" dirty="0" smtClean="0">
                <a:solidFill>
                  <a:schemeClr val="tx1"/>
                </a:solidFill>
                <a:latin typeface="+mn-lt"/>
                <a:ea typeface="+mn-ea"/>
                <a:cs typeface="+mn-cs"/>
              </a:rPr>
              <a:t> and weight, we included the residuals of weight over length as a measure of body ‘condition’</a:t>
            </a:r>
          </a:p>
          <a:p>
            <a:endParaRPr lang="en-US" sz="1200" kern="1200" baseline="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4081206-F3C4-154B-A78B-021C4EFF6B4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Individual body size has a strong relationship with movement –we got movement values of zero for 52 individuals, meaning they were only detected by one receiver for their entire duration of detection, whereas other individuals travelled</a:t>
            </a:r>
            <a:r>
              <a:rPr lang="en-US" sz="1200" kern="1200" baseline="0" dirty="0" smtClean="0">
                <a:solidFill>
                  <a:schemeClr val="tx1"/>
                </a:solidFill>
                <a:latin typeface="+mn-lt"/>
                <a:ea typeface="+mn-ea"/>
                <a:cs typeface="+mn-cs"/>
              </a:rPr>
              <a:t> mean</a:t>
            </a:r>
            <a:r>
              <a:rPr lang="en-US" sz="1200" kern="1200" dirty="0" smtClean="0">
                <a:solidFill>
                  <a:schemeClr val="tx1"/>
                </a:solidFill>
                <a:latin typeface="+mn-lt"/>
                <a:ea typeface="+mn-ea"/>
                <a:cs typeface="+mn-cs"/>
              </a:rPr>
              <a:t> distances of up to 10-40 km per day.</a:t>
            </a:r>
            <a:r>
              <a:rPr lang="en-US" sz="1200" kern="1200" baseline="0" dirty="0" smtClean="0">
                <a:solidFill>
                  <a:schemeClr val="tx1"/>
                </a:solidFill>
                <a:latin typeface="+mn-lt"/>
                <a:ea typeface="+mn-ea"/>
                <a:cs typeface="+mn-cs"/>
              </a:rPr>
              <a:t> Interestingly, we got </a:t>
            </a:r>
            <a:r>
              <a:rPr lang="en-US" sz="1200" kern="1200" dirty="0" smtClean="0">
                <a:solidFill>
                  <a:schemeClr val="tx1"/>
                </a:solidFill>
                <a:latin typeface="+mn-lt"/>
                <a:ea typeface="+mn-ea"/>
                <a:cs typeface="+mn-cs"/>
              </a:rPr>
              <a:t>very similar results for both movement measures, suggesting that individuals with high ‘activity’ (total</a:t>
            </a:r>
            <a:r>
              <a:rPr lang="en-US" sz="1200" kern="1200" baseline="0" dirty="0" smtClean="0">
                <a:solidFill>
                  <a:schemeClr val="tx1"/>
                </a:solidFill>
                <a:latin typeface="+mn-lt"/>
                <a:ea typeface="+mn-ea"/>
                <a:cs typeface="+mn-cs"/>
              </a:rPr>
              <a:t> daily distance travelled)</a:t>
            </a:r>
            <a:r>
              <a:rPr lang="en-US" sz="1200" kern="1200" dirty="0" smtClean="0">
                <a:solidFill>
                  <a:schemeClr val="tx1"/>
                </a:solidFill>
                <a:latin typeface="+mn-lt"/>
                <a:ea typeface="+mn-ea"/>
                <a:cs typeface="+mn-cs"/>
              </a:rPr>
              <a:t> also have large daily home ranges</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This is a box plot</a:t>
            </a:r>
            <a:r>
              <a:rPr lang="en-US" sz="1200" kern="1200" baseline="0" dirty="0" smtClean="0">
                <a:solidFill>
                  <a:schemeClr val="tx1"/>
                </a:solidFill>
                <a:latin typeface="+mn-lt"/>
                <a:ea typeface="+mn-ea"/>
                <a:cs typeface="+mn-cs"/>
              </a:rPr>
              <a:t> to represent the differences in movement between feeding groups. </a:t>
            </a:r>
            <a:r>
              <a:rPr lang="en-US" sz="1200" kern="1200" dirty="0" smtClean="0">
                <a:solidFill>
                  <a:schemeClr val="tx1"/>
                </a:solidFill>
                <a:latin typeface="+mn-lt"/>
                <a:ea typeface="+mn-ea"/>
                <a:cs typeface="+mn-cs"/>
              </a:rPr>
              <a:t>(BIS = benthic</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invertivore</a:t>
            </a:r>
            <a:r>
              <a:rPr lang="en-US" sz="1200" kern="1200" baseline="0" dirty="0" smtClean="0">
                <a:solidFill>
                  <a:schemeClr val="tx1"/>
                </a:solidFill>
                <a:latin typeface="+mn-lt"/>
                <a:ea typeface="+mn-ea"/>
                <a:cs typeface="+mn-cs"/>
              </a:rPr>
              <a:t> scavengers, DH = </a:t>
            </a:r>
            <a:r>
              <a:rPr lang="en-US" sz="1200" kern="1200" baseline="0" dirty="0" err="1" smtClean="0">
                <a:solidFill>
                  <a:schemeClr val="tx1"/>
                </a:solidFill>
                <a:latin typeface="+mn-lt"/>
                <a:ea typeface="+mn-ea"/>
                <a:cs typeface="+mn-cs"/>
              </a:rPr>
              <a:t>detritivore</a:t>
            </a:r>
            <a:r>
              <a:rPr lang="en-US" sz="1200" kern="1200" baseline="0" dirty="0" smtClean="0">
                <a:solidFill>
                  <a:schemeClr val="tx1"/>
                </a:solidFill>
                <a:latin typeface="+mn-lt"/>
                <a:ea typeface="+mn-ea"/>
                <a:cs typeface="+mn-cs"/>
              </a:rPr>
              <a:t>/herbivores, HC = herbivore/</a:t>
            </a:r>
            <a:r>
              <a:rPr lang="en-US" sz="1200" kern="1200" baseline="0" dirty="0" err="1" smtClean="0">
                <a:solidFill>
                  <a:schemeClr val="tx1"/>
                </a:solidFill>
                <a:latin typeface="+mn-lt"/>
                <a:ea typeface="+mn-ea"/>
                <a:cs typeface="+mn-cs"/>
              </a:rPr>
              <a:t>corallivores</a:t>
            </a:r>
            <a:r>
              <a:rPr lang="en-US" sz="1200" kern="1200" baseline="0" dirty="0" smtClean="0">
                <a:solidFill>
                  <a:schemeClr val="tx1"/>
                </a:solidFill>
                <a:latin typeface="+mn-lt"/>
                <a:ea typeface="+mn-ea"/>
                <a:cs typeface="+mn-cs"/>
              </a:rPr>
              <a:t>, PBI = fish predators, PLH = </a:t>
            </a:r>
            <a:r>
              <a:rPr lang="en-US" sz="1200" kern="1200" baseline="0" dirty="0" err="1" smtClean="0">
                <a:solidFill>
                  <a:schemeClr val="tx1"/>
                </a:solidFill>
                <a:latin typeface="+mn-lt"/>
                <a:ea typeface="+mn-ea"/>
                <a:cs typeface="+mn-cs"/>
              </a:rPr>
              <a:t>planktivores</a:t>
            </a:r>
            <a:r>
              <a:rPr lang="en-US" sz="1200" kern="1200" baseline="0" dirty="0" smtClean="0">
                <a:solidFill>
                  <a:schemeClr val="tx1"/>
                </a:solidFill>
                <a:latin typeface="+mn-lt"/>
                <a:ea typeface="+mn-ea"/>
                <a:cs typeface="+mn-cs"/>
              </a:rPr>
              <a:t>). </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Movement varies significantly between feeding groups, with </a:t>
            </a:r>
            <a:r>
              <a:rPr lang="en-US" sz="1200" kern="1200" dirty="0" err="1" smtClean="0">
                <a:solidFill>
                  <a:schemeClr val="tx1"/>
                </a:solidFill>
                <a:latin typeface="+mn-lt"/>
                <a:ea typeface="+mn-ea"/>
                <a:cs typeface="+mn-cs"/>
              </a:rPr>
              <a:t>planktivores</a:t>
            </a:r>
            <a:r>
              <a:rPr lang="en-US" sz="1200" kern="1200" dirty="0" smtClean="0">
                <a:solidFill>
                  <a:schemeClr val="tx1"/>
                </a:solidFill>
                <a:latin typeface="+mn-lt"/>
                <a:ea typeface="+mn-ea"/>
                <a:cs typeface="+mn-cs"/>
              </a:rPr>
              <a:t> moving the most, and </a:t>
            </a:r>
            <a:r>
              <a:rPr lang="en-US" sz="1200" kern="1200" dirty="0" err="1" smtClean="0">
                <a:solidFill>
                  <a:schemeClr val="tx1"/>
                </a:solidFill>
                <a:latin typeface="+mn-lt"/>
                <a:ea typeface="+mn-ea"/>
                <a:cs typeface="+mn-cs"/>
              </a:rPr>
              <a:t>detritivores</a:t>
            </a:r>
            <a:r>
              <a:rPr lang="en-US" sz="1200" kern="1200" dirty="0" smtClean="0">
                <a:solidFill>
                  <a:schemeClr val="tx1"/>
                </a:solidFill>
                <a:latin typeface="+mn-lt"/>
                <a:ea typeface="+mn-ea"/>
                <a:cs typeface="+mn-cs"/>
              </a:rPr>
              <a:t> the least. Movement was most variable within predators, this result again was very similar for both movement measures,</a:t>
            </a:r>
            <a:r>
              <a:rPr lang="en-US" sz="1200" kern="1200" baseline="0" dirty="0" smtClean="0">
                <a:solidFill>
                  <a:schemeClr val="tx1"/>
                </a:solidFill>
                <a:latin typeface="+mn-lt"/>
                <a:ea typeface="+mn-ea"/>
                <a:cs typeface="+mn-cs"/>
              </a:rPr>
              <a:t> representing ‘</a:t>
            </a:r>
            <a:r>
              <a:rPr lang="en-US" sz="1200" kern="1200" dirty="0" smtClean="0">
                <a:solidFill>
                  <a:schemeClr val="tx1"/>
                </a:solidFill>
                <a:latin typeface="+mn-lt"/>
                <a:ea typeface="+mn-ea"/>
                <a:cs typeface="+mn-cs"/>
              </a:rPr>
              <a:t>activity’ and ‘territory size’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Shoaling </a:t>
            </a:r>
            <a:r>
              <a:rPr lang="en-US" sz="1200" kern="1200" dirty="0" err="1" smtClean="0">
                <a:solidFill>
                  <a:schemeClr val="tx1"/>
                </a:solidFill>
                <a:latin typeface="+mn-lt"/>
                <a:ea typeface="+mn-ea"/>
                <a:cs typeface="+mn-cs"/>
              </a:rPr>
              <a:t>behaviour</a:t>
            </a:r>
            <a:r>
              <a:rPr lang="en-US" sz="1200" kern="1200" dirty="0" smtClean="0">
                <a:solidFill>
                  <a:schemeClr val="tx1"/>
                </a:solidFill>
                <a:latin typeface="+mn-lt"/>
                <a:ea typeface="+mn-ea"/>
                <a:cs typeface="+mn-cs"/>
              </a:rPr>
              <a:t> was only marginally significant, with shoaling species have slightly</a:t>
            </a:r>
            <a:r>
              <a:rPr lang="en-US" sz="1200" kern="1200" baseline="0" dirty="0" smtClean="0">
                <a:solidFill>
                  <a:schemeClr val="tx1"/>
                </a:solidFill>
                <a:latin typeface="+mn-lt"/>
                <a:ea typeface="+mn-ea"/>
                <a:cs typeface="+mn-cs"/>
              </a:rPr>
              <a:t> greater daily activity, however, it became non-significant when we looked at maximum daily distance. N</a:t>
            </a:r>
            <a:r>
              <a:rPr lang="en-US" sz="1200" kern="1200" dirty="0" smtClean="0">
                <a:solidFill>
                  <a:schemeClr val="tx1"/>
                </a:solidFill>
                <a:latin typeface="+mn-lt"/>
                <a:ea typeface="+mn-ea"/>
                <a:cs typeface="+mn-cs"/>
              </a:rPr>
              <a:t>one of the other predictors (species, family, maximum size or condition) had any effect</a:t>
            </a: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We can predict movement from biological traits, </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Larger individuals are more active and have larger home ranges, regardless of taxonomy; previous</a:t>
            </a:r>
            <a:r>
              <a:rPr lang="en-US" sz="1200" kern="1200" baseline="0" dirty="0" smtClean="0">
                <a:solidFill>
                  <a:schemeClr val="tx1"/>
                </a:solidFill>
                <a:latin typeface="+mn-lt"/>
                <a:ea typeface="+mn-ea"/>
                <a:cs typeface="+mn-cs"/>
              </a:rPr>
              <a:t> studies have suggested that larger individuals travel further, and body size</a:t>
            </a:r>
            <a:r>
              <a:rPr lang="en-US" sz="1200" kern="1200" dirty="0" smtClean="0">
                <a:solidFill>
                  <a:schemeClr val="tx1"/>
                </a:solidFill>
                <a:latin typeface="+mn-lt"/>
                <a:ea typeface="+mn-ea"/>
                <a:cs typeface="+mn-cs"/>
              </a:rPr>
              <a:t> is generally an important trait mediating the ecological dynamics and </a:t>
            </a:r>
            <a:r>
              <a:rPr lang="en-US" sz="1200" kern="1200" dirty="0" err="1" smtClean="0">
                <a:solidFill>
                  <a:schemeClr val="tx1"/>
                </a:solidFill>
                <a:latin typeface="+mn-lt"/>
                <a:ea typeface="+mn-ea"/>
                <a:cs typeface="+mn-cs"/>
              </a:rPr>
              <a:t>behaviours</a:t>
            </a:r>
            <a:r>
              <a:rPr lang="en-US" sz="1200" kern="1200" dirty="0" smtClean="0">
                <a:solidFill>
                  <a:schemeClr val="tx1"/>
                </a:solidFill>
                <a:latin typeface="+mn-lt"/>
                <a:ea typeface="+mn-ea"/>
                <a:cs typeface="+mn-cs"/>
              </a:rPr>
              <a:t> of marine species.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We might expect individual body size to be related to movement given that body size is strongly linked to the risk of predation, the quantity of food needed and to some extent with the ability to swim long distances </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Planktivores</a:t>
            </a:r>
            <a:r>
              <a:rPr lang="en-US" sz="1200" kern="1200" dirty="0" smtClean="0">
                <a:solidFill>
                  <a:schemeClr val="tx1"/>
                </a:solidFill>
                <a:latin typeface="+mn-lt"/>
                <a:ea typeface="+mn-ea"/>
                <a:cs typeface="+mn-cs"/>
              </a:rPr>
              <a:t> are the most active feeding</a:t>
            </a:r>
            <a:r>
              <a:rPr lang="en-US" sz="1200" kern="1200" baseline="0" dirty="0" smtClean="0">
                <a:solidFill>
                  <a:schemeClr val="tx1"/>
                </a:solidFill>
                <a:latin typeface="+mn-lt"/>
                <a:ea typeface="+mn-ea"/>
                <a:cs typeface="+mn-cs"/>
              </a:rPr>
              <a:t> group, with the </a:t>
            </a:r>
            <a:r>
              <a:rPr lang="en-US" sz="1200" kern="1200" dirty="0" smtClean="0">
                <a:solidFill>
                  <a:schemeClr val="tx1"/>
                </a:solidFill>
                <a:latin typeface="+mn-lt"/>
                <a:ea typeface="+mn-ea"/>
                <a:cs typeface="+mn-cs"/>
              </a:rPr>
              <a:t>largest  home ranges (e.g. </a:t>
            </a:r>
            <a:r>
              <a:rPr lang="en-US" sz="1200" kern="1200" dirty="0" err="1" smtClean="0">
                <a:solidFill>
                  <a:schemeClr val="tx1"/>
                </a:solidFill>
                <a:latin typeface="+mn-lt"/>
                <a:ea typeface="+mn-ea"/>
                <a:cs typeface="+mn-cs"/>
              </a:rPr>
              <a:t>Naso</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hexacanthus</a:t>
            </a:r>
            <a:r>
              <a:rPr lang="en-US" sz="1200" kern="120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This makes sense g</a:t>
            </a:r>
            <a:r>
              <a:rPr lang="en-US" sz="1200" kern="1200" dirty="0" smtClean="0">
                <a:solidFill>
                  <a:schemeClr val="tx1"/>
                </a:solidFill>
                <a:latin typeface="+mn-lt"/>
                <a:ea typeface="+mn-ea"/>
                <a:cs typeface="+mn-cs"/>
              </a:rPr>
              <a:t>iven the shifting nature of currents on the reef; Generally previous studies have not had enough power to test whether movement varies between feeding groups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Some </a:t>
            </a:r>
            <a:r>
              <a:rPr lang="en-US" sz="1200" kern="1200" dirty="0" err="1" smtClean="0">
                <a:solidFill>
                  <a:schemeClr val="tx1"/>
                </a:solidFill>
                <a:latin typeface="+mn-lt"/>
                <a:ea typeface="+mn-ea"/>
                <a:cs typeface="+mn-cs"/>
              </a:rPr>
              <a:t>trophic</a:t>
            </a:r>
            <a:r>
              <a:rPr lang="en-US" sz="1200" kern="1200" dirty="0" smtClean="0">
                <a:solidFill>
                  <a:schemeClr val="tx1"/>
                </a:solidFill>
                <a:latin typeface="+mn-lt"/>
                <a:ea typeface="+mn-ea"/>
                <a:cs typeface="+mn-cs"/>
              </a:rPr>
              <a:t> groups are more predictable than others- fish predators appear to have a wide range of movement </a:t>
            </a:r>
            <a:r>
              <a:rPr lang="en-US" sz="1200" kern="1200" dirty="0" err="1" smtClean="0">
                <a:solidFill>
                  <a:schemeClr val="tx1"/>
                </a:solidFill>
                <a:latin typeface="+mn-lt"/>
                <a:ea typeface="+mn-ea"/>
                <a:cs typeface="+mn-cs"/>
              </a:rPr>
              <a:t>behaviours</a:t>
            </a:r>
            <a:r>
              <a:rPr lang="en-US" sz="1200" kern="1200" dirty="0" smtClean="0">
                <a:solidFill>
                  <a:schemeClr val="tx1"/>
                </a:solidFill>
                <a:latin typeface="+mn-lt"/>
                <a:ea typeface="+mn-ea"/>
                <a:cs typeface="+mn-cs"/>
              </a:rPr>
              <a:t>, probably because of the existence of different predation strategies- e.g. ambush predators (groupers) vs. cruising predators (jacks)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Nearly all fish stayed solely within their home reef over the 6 month duration, even though</a:t>
            </a:r>
            <a:r>
              <a:rPr lang="en-US" sz="1200" kern="1200" baseline="0" dirty="0" smtClean="0">
                <a:solidFill>
                  <a:schemeClr val="tx1"/>
                </a:solidFill>
                <a:latin typeface="+mn-lt"/>
                <a:ea typeface="+mn-ea"/>
                <a:cs typeface="+mn-cs"/>
              </a:rPr>
              <a:t> these reefs were not particularly large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We’d lik</a:t>
            </a:r>
            <a:r>
              <a:rPr lang="en-US" sz="1200" kern="1200" baseline="0" dirty="0" smtClean="0">
                <a:solidFill>
                  <a:schemeClr val="tx1"/>
                </a:solidFill>
                <a:latin typeface="+mn-lt"/>
                <a:ea typeface="+mn-ea"/>
                <a:cs typeface="+mn-cs"/>
              </a:rPr>
              <a:t>e to </a:t>
            </a:r>
            <a:r>
              <a:rPr lang="en-US" sz="1200" kern="1200" baseline="0" dirty="0" err="1" smtClean="0">
                <a:solidFill>
                  <a:schemeClr val="tx1"/>
                </a:solidFill>
                <a:latin typeface="+mn-lt"/>
                <a:ea typeface="+mn-ea"/>
                <a:cs typeface="+mn-cs"/>
              </a:rPr>
              <a:t>emphasise</a:t>
            </a:r>
            <a:r>
              <a:rPr lang="en-US" sz="1200" kern="1200" baseline="0" dirty="0" smtClean="0">
                <a:solidFill>
                  <a:schemeClr val="tx1"/>
                </a:solidFill>
                <a:latin typeface="+mn-lt"/>
                <a:ea typeface="+mn-ea"/>
                <a:cs typeface="+mn-cs"/>
              </a:rPr>
              <a:t> that this analysis and conclusions come from half of our expected data, so we look forward to seeing if these patterns hold when we include the next 6 months of data</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We can predict movement from biological traits, making it possible to inform MPA</a:t>
            </a:r>
            <a:r>
              <a:rPr lang="en-US" sz="1200" kern="1200" baseline="0" dirty="0" smtClean="0">
                <a:solidFill>
                  <a:schemeClr val="tx1"/>
                </a:solidFill>
                <a:latin typeface="+mn-lt"/>
                <a:ea typeface="+mn-ea"/>
                <a:cs typeface="+mn-cs"/>
              </a:rPr>
              <a:t> design </a:t>
            </a:r>
            <a:r>
              <a:rPr lang="en-US" sz="1200" kern="1200" dirty="0" smtClean="0">
                <a:solidFill>
                  <a:schemeClr val="tx1"/>
                </a:solidFill>
                <a:latin typeface="+mn-lt"/>
                <a:ea typeface="+mn-ea"/>
                <a:cs typeface="+mn-cs"/>
              </a:rPr>
              <a:t>to incorporate the likely movement </a:t>
            </a:r>
            <a:r>
              <a:rPr lang="en-US" sz="1200" kern="1200" dirty="0" err="1" smtClean="0">
                <a:solidFill>
                  <a:schemeClr val="tx1"/>
                </a:solidFill>
                <a:latin typeface="+mn-lt"/>
                <a:ea typeface="+mn-ea"/>
                <a:cs typeface="+mn-cs"/>
              </a:rPr>
              <a:t>behaviours</a:t>
            </a:r>
            <a:r>
              <a:rPr lang="en-US" sz="1200" kern="1200" dirty="0" smtClean="0">
                <a:solidFill>
                  <a:schemeClr val="tx1"/>
                </a:solidFill>
                <a:latin typeface="+mn-lt"/>
                <a:ea typeface="+mn-ea"/>
                <a:cs typeface="+mn-cs"/>
              </a:rPr>
              <a:t> of the species or ecological functions they are trying to protect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without necessarily having to measure movement at that location</a:t>
            </a:r>
            <a:r>
              <a:rPr lang="en-US" sz="1200" kern="1200" baseline="0" dirty="0" smtClean="0">
                <a:solidFill>
                  <a:schemeClr val="tx1"/>
                </a:solidFill>
                <a:latin typeface="+mn-lt"/>
                <a:ea typeface="+mn-ea"/>
                <a:cs typeface="+mn-cs"/>
              </a:rPr>
              <a:t> or for that particular species composition</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Almost no between reef movement when reefs are fully separated by open water (so far)</a:t>
            </a:r>
          </a:p>
          <a:p>
            <a:r>
              <a:rPr lang="en-US" sz="1200" kern="1200" dirty="0" smtClean="0">
                <a:solidFill>
                  <a:schemeClr val="tx1"/>
                </a:solidFill>
                <a:latin typeface="+mn-lt"/>
                <a:ea typeface="+mn-ea"/>
                <a:cs typeface="+mn-cs"/>
              </a:rPr>
              <a:t> The majority of species, including large species and individuals,</a:t>
            </a:r>
            <a:r>
              <a:rPr lang="en-US" sz="1200" kern="1200" baseline="0" dirty="0" smtClean="0">
                <a:solidFill>
                  <a:schemeClr val="tx1"/>
                </a:solidFill>
                <a:latin typeface="+mn-lt"/>
                <a:ea typeface="+mn-ea"/>
                <a:cs typeface="+mn-cs"/>
              </a:rPr>
              <a:t> such as large groupers (</a:t>
            </a:r>
            <a:r>
              <a:rPr lang="en-US" sz="1200" kern="1200" baseline="0" dirty="0" err="1" smtClean="0">
                <a:solidFill>
                  <a:schemeClr val="tx1"/>
                </a:solidFill>
                <a:latin typeface="+mn-lt"/>
                <a:ea typeface="+mn-ea"/>
                <a:cs typeface="+mn-cs"/>
              </a:rPr>
              <a:t>Ephinephelus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fuscoguttatus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plectropomus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pessuliferus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humphead</a:t>
            </a:r>
            <a:r>
              <a:rPr lang="en-US" sz="1200" kern="1200" baseline="0" dirty="0" smtClean="0">
                <a:solidFill>
                  <a:schemeClr val="tx1"/>
                </a:solidFill>
                <a:latin typeface="+mn-lt"/>
                <a:ea typeface="+mn-ea"/>
                <a:cs typeface="+mn-cs"/>
              </a:rPr>
              <a:t> wrasse (</a:t>
            </a:r>
            <a:r>
              <a:rPr lang="en-US" sz="1200" kern="1200" baseline="0" dirty="0" err="1" smtClean="0">
                <a:solidFill>
                  <a:schemeClr val="tx1"/>
                </a:solidFill>
                <a:latin typeface="+mn-lt"/>
                <a:ea typeface="+mn-ea"/>
                <a:cs typeface="+mn-cs"/>
              </a:rPr>
              <a:t>cheilinus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undulatus</a:t>
            </a:r>
            <a:r>
              <a:rPr lang="en-US" sz="1200" kern="1200" baseline="0" dirty="0" smtClean="0">
                <a:solidFill>
                  <a:schemeClr val="tx1"/>
                </a:solidFill>
                <a:latin typeface="+mn-lt"/>
                <a:ea typeface="+mn-ea"/>
                <a:cs typeface="+mn-cs"/>
              </a:rPr>
              <a:t>) and jacks (</a:t>
            </a:r>
            <a:r>
              <a:rPr lang="en-US" sz="1200" kern="1200" baseline="0" dirty="0" err="1" smtClean="0">
                <a:solidFill>
                  <a:schemeClr val="tx1"/>
                </a:solidFill>
                <a:latin typeface="+mn-lt"/>
                <a:ea typeface="+mn-ea"/>
                <a:cs typeface="+mn-cs"/>
              </a:rPr>
              <a:t>caranx</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melampygus</a:t>
            </a:r>
            <a:r>
              <a:rPr lang="en-US" sz="1200" kern="1200" baseline="0" dirty="0" smtClean="0">
                <a:solidFill>
                  <a:schemeClr val="tx1"/>
                </a:solidFill>
                <a:latin typeface="+mn-lt"/>
                <a:ea typeface="+mn-ea"/>
                <a:cs typeface="+mn-cs"/>
              </a:rPr>
              <a:t>) seem to be</a:t>
            </a:r>
            <a:r>
              <a:rPr lang="en-US" sz="1200" kern="1200" dirty="0" smtClean="0">
                <a:solidFill>
                  <a:schemeClr val="tx1"/>
                </a:solidFill>
                <a:latin typeface="+mn-lt"/>
                <a:ea typeface="+mn-ea"/>
                <a:cs typeface="+mn-cs"/>
              </a:rPr>
              <a:t> predominantly site-associated, meaning small </a:t>
            </a:r>
            <a:r>
              <a:rPr lang="en-US" sz="1200" kern="1200" dirty="0" err="1" smtClean="0">
                <a:solidFill>
                  <a:schemeClr val="tx1"/>
                </a:solidFill>
                <a:latin typeface="+mn-lt"/>
                <a:ea typeface="+mn-ea"/>
                <a:cs typeface="+mn-cs"/>
              </a:rPr>
              <a:t>MPAs</a:t>
            </a:r>
            <a:r>
              <a:rPr lang="en-US" sz="1200" kern="1200" dirty="0" smtClean="0">
                <a:solidFill>
                  <a:schemeClr val="tx1"/>
                </a:solidFill>
                <a:latin typeface="+mn-lt"/>
                <a:ea typeface="+mn-ea"/>
                <a:cs typeface="+mn-cs"/>
              </a:rPr>
              <a:t> (one reef) with no connecting</a:t>
            </a:r>
            <a:r>
              <a:rPr lang="en-US" sz="1200" kern="1200" baseline="0" dirty="0" smtClean="0">
                <a:solidFill>
                  <a:schemeClr val="tx1"/>
                </a:solidFill>
                <a:latin typeface="+mn-lt"/>
                <a:ea typeface="+mn-ea"/>
                <a:cs typeface="+mn-cs"/>
              </a:rPr>
              <a:t> habitat to other reefs, </a:t>
            </a:r>
            <a:r>
              <a:rPr lang="en-US" sz="1200" kern="1200" dirty="0" smtClean="0">
                <a:solidFill>
                  <a:schemeClr val="tx1"/>
                </a:solidFill>
                <a:latin typeface="+mn-lt"/>
                <a:ea typeface="+mn-ea"/>
                <a:cs typeface="+mn-cs"/>
              </a:rPr>
              <a:t>are able to provide effective protection for the entire fish community, with the possible exception of reef-associated </a:t>
            </a:r>
            <a:r>
              <a:rPr lang="en-US" sz="1200" kern="1200" dirty="0" err="1" smtClean="0">
                <a:solidFill>
                  <a:schemeClr val="tx1"/>
                </a:solidFill>
                <a:latin typeface="+mn-lt"/>
                <a:ea typeface="+mn-ea"/>
                <a:cs typeface="+mn-cs"/>
              </a:rPr>
              <a:t>pelagics</a:t>
            </a:r>
            <a:r>
              <a:rPr lang="en-US" sz="1200" kern="1200" dirty="0" smtClean="0">
                <a:solidFill>
                  <a:schemeClr val="tx1"/>
                </a:solidFill>
                <a:latin typeface="+mn-lt"/>
                <a:ea typeface="+mn-ea"/>
                <a:cs typeface="+mn-cs"/>
              </a:rPr>
              <a:t> (barracuda, tuna etc)</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However, given that</a:t>
            </a:r>
            <a:r>
              <a:rPr lang="en-US" sz="1200" kern="1200" baseline="0" dirty="0" smtClean="0">
                <a:solidFill>
                  <a:schemeClr val="tx1"/>
                </a:solidFill>
                <a:latin typeface="+mn-lt"/>
                <a:ea typeface="+mn-ea"/>
                <a:cs typeface="+mn-cs"/>
              </a:rPr>
              <a:t> individual size predicts movement well, l</a:t>
            </a:r>
            <a:r>
              <a:rPr lang="en-US" sz="1200" kern="1200" dirty="0" smtClean="0">
                <a:solidFill>
                  <a:schemeClr val="tx1"/>
                </a:solidFill>
                <a:latin typeface="+mn-lt"/>
                <a:ea typeface="+mn-ea"/>
                <a:cs typeface="+mn-cs"/>
              </a:rPr>
              <a:t>arger fish need larger </a:t>
            </a:r>
            <a:r>
              <a:rPr lang="en-US" sz="1200" kern="1200" dirty="0" err="1" smtClean="0">
                <a:solidFill>
                  <a:schemeClr val="tx1"/>
                </a:solidFill>
                <a:latin typeface="+mn-lt"/>
                <a:ea typeface="+mn-ea"/>
                <a:cs typeface="+mn-cs"/>
              </a:rPr>
              <a:t>MPAs</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It</a:t>
            </a:r>
            <a:r>
              <a:rPr lang="en-US" sz="1200" kern="1200" baseline="0" dirty="0" smtClean="0">
                <a:solidFill>
                  <a:schemeClr val="tx1"/>
                </a:solidFill>
                <a:latin typeface="+mn-lt"/>
                <a:ea typeface="+mn-ea"/>
                <a:cs typeface="+mn-cs"/>
              </a:rPr>
              <a:t> is therefore likely that when fish communities are fished, the average home range size decreases as the size of fish decrease. This may have</a:t>
            </a:r>
            <a:r>
              <a:rPr lang="en-US" sz="1200" kern="1200" dirty="0" smtClean="0">
                <a:solidFill>
                  <a:schemeClr val="tx1"/>
                </a:solidFill>
                <a:latin typeface="+mn-lt"/>
                <a:ea typeface="+mn-ea"/>
                <a:cs typeface="+mn-cs"/>
              </a:rPr>
              <a:t> knock-on effects for maintaining the</a:t>
            </a:r>
            <a:r>
              <a:rPr lang="en-US" sz="1200" kern="1200" baseline="0" dirty="0" smtClean="0">
                <a:solidFill>
                  <a:schemeClr val="tx1"/>
                </a:solidFill>
                <a:latin typeface="+mn-lt"/>
                <a:ea typeface="+mn-ea"/>
                <a:cs typeface="+mn-cs"/>
              </a:rPr>
              <a:t> spatial scale of reef processes</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Lack</a:t>
            </a:r>
            <a:r>
              <a:rPr lang="en-US" sz="1200" kern="1200" baseline="0" dirty="0" smtClean="0">
                <a:solidFill>
                  <a:schemeClr val="tx1"/>
                </a:solidFill>
                <a:latin typeface="+mn-lt"/>
                <a:ea typeface="+mn-ea"/>
                <a:cs typeface="+mn-cs"/>
              </a:rPr>
              <a:t> of movement between disconnected reefs</a:t>
            </a:r>
            <a:r>
              <a:rPr lang="en-US" sz="1200" kern="1200" dirty="0" smtClean="0">
                <a:solidFill>
                  <a:schemeClr val="tx1"/>
                </a:solidFill>
                <a:latin typeface="+mn-lt"/>
                <a:ea typeface="+mn-ea"/>
                <a:cs typeface="+mn-cs"/>
              </a:rPr>
              <a:t> also means isolated reefs are vulnerable to being fished out, and will rely on larval transport to maintain populations if they are subjected to fishing;</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Possibly</a:t>
            </a:r>
            <a:r>
              <a:rPr lang="en-US" sz="1200" kern="1200" baseline="0" dirty="0" smtClean="0">
                <a:solidFill>
                  <a:schemeClr val="tx1"/>
                </a:solidFill>
                <a:latin typeface="+mn-lt"/>
                <a:ea typeface="+mn-ea"/>
                <a:cs typeface="+mn-cs"/>
              </a:rPr>
              <a:t> it is the open-water between reefs</a:t>
            </a:r>
            <a:r>
              <a:rPr lang="en-US" sz="1200" kern="1200" dirty="0" smtClean="0">
                <a:solidFill>
                  <a:schemeClr val="tx1"/>
                </a:solidFill>
                <a:latin typeface="+mn-lt"/>
                <a:ea typeface="+mn-ea"/>
                <a:cs typeface="+mn-cs"/>
              </a:rPr>
              <a:t> that is dissuading fish from moving, there might</a:t>
            </a:r>
            <a:r>
              <a:rPr lang="en-US" sz="1200" kern="1200" baseline="0" dirty="0" smtClean="0">
                <a:solidFill>
                  <a:schemeClr val="tx1"/>
                </a:solidFill>
                <a:latin typeface="+mn-lt"/>
                <a:ea typeface="+mn-ea"/>
                <a:cs typeface="+mn-cs"/>
              </a:rPr>
              <a:t> be more movement if it was shallow non-reef habitat. Given these types of reef are very common in the Red Sea, this has implications for fisheries management and suggests these types of reef may be particularly vulnerable.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project was supported by research funding from</a:t>
            </a:r>
            <a:r>
              <a:rPr lang="en-US" baseline="0" dirty="0" smtClean="0"/>
              <a:t> KAUST, and from the Red Sea Research Center. Lizzie Tyler was also supported by a one-year SABIC postdoctoral fellowship</a:t>
            </a:r>
          </a:p>
          <a:p>
            <a:r>
              <a:rPr lang="en-US" baseline="0" dirty="0" smtClean="0"/>
              <a:t>The enormous amount of fieldwork and logistics involved in this project was heavily supported by volunteers from my lab and the RSRC and by the core lab at KAUST, who provided </a:t>
            </a:r>
            <a:r>
              <a:rPr lang="en-US" baseline="0" dirty="0" err="1" smtClean="0"/>
              <a:t>handline</a:t>
            </a:r>
            <a:r>
              <a:rPr lang="en-US" baseline="0" dirty="0" smtClean="0"/>
              <a:t> fishermen and technical support installing moorings, also by a private dive company in Jeddah</a:t>
            </a:r>
          </a:p>
          <a:p>
            <a:r>
              <a:rPr lang="en-US" baseline="0" dirty="0" err="1" smtClean="0"/>
              <a:t>Vemco</a:t>
            </a:r>
            <a:r>
              <a:rPr lang="en-US" baseline="0" dirty="0" smtClean="0"/>
              <a:t> were generous with their technical advice on tag specifications </a:t>
            </a:r>
          </a:p>
          <a:p>
            <a:r>
              <a:rPr lang="en-US" baseline="0" dirty="0" smtClean="0"/>
              <a:t>I’d be happy to take questions and if anyone is interested in detailed discussion, please also contact Lizzie on the following e-mail address. </a:t>
            </a:r>
            <a:endParaRPr lang="en-US" dirty="0"/>
          </a:p>
        </p:txBody>
      </p:sp>
      <p:sp>
        <p:nvSpPr>
          <p:cNvPr id="4" name="Slide Number Placeholder 3"/>
          <p:cNvSpPr>
            <a:spLocks noGrp="1"/>
          </p:cNvSpPr>
          <p:nvPr>
            <p:ph type="sldNum" sz="quarter" idx="10"/>
          </p:nvPr>
        </p:nvSpPr>
        <p:spPr/>
        <p:txBody>
          <a:bodyPr/>
          <a:lstStyle/>
          <a:p>
            <a:fld id="{B4081206-F3C4-154B-A78B-021C4EFF6B47}"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3C44C8-DF7D-7E4B-BBB0-1CEFEA350CC4}" type="datetimeFigureOut">
              <a:rPr lang="en-US" smtClean="0"/>
              <a:pPr/>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3C44C8-DF7D-7E4B-BBB0-1CEFEA350CC4}" type="datetimeFigureOut">
              <a:rPr lang="en-US" smtClean="0"/>
              <a:pPr/>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3C44C8-DF7D-7E4B-BBB0-1CEFEA350CC4}" type="datetimeFigureOut">
              <a:rPr lang="en-US" smtClean="0"/>
              <a:pPr/>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3C44C8-DF7D-7E4B-BBB0-1CEFEA350CC4}" type="datetimeFigureOut">
              <a:rPr lang="en-US" smtClean="0"/>
              <a:pPr/>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3C44C8-DF7D-7E4B-BBB0-1CEFEA350CC4}" type="datetimeFigureOut">
              <a:rPr lang="en-US" smtClean="0"/>
              <a:pPr/>
              <a:t>7/8/2012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3C44C8-DF7D-7E4B-BBB0-1CEFEA350CC4}" type="datetimeFigureOut">
              <a:rPr lang="en-US" smtClean="0"/>
              <a:pPr/>
              <a:t>7/8/2012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3C44C8-DF7D-7E4B-BBB0-1CEFEA350CC4}" type="datetimeFigureOut">
              <a:rPr lang="en-US" smtClean="0"/>
              <a:pPr/>
              <a:t>7/8/2012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3C44C8-DF7D-7E4B-BBB0-1CEFEA350CC4}" type="datetimeFigureOut">
              <a:rPr lang="en-US" smtClean="0"/>
              <a:pPr/>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3C44C8-DF7D-7E4B-BBB0-1CEFEA350CC4}" type="datetimeFigureOut">
              <a:rPr lang="en-US" smtClean="0"/>
              <a:pPr/>
              <a:t>7/8/2012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3C44C8-DF7D-7E4B-BBB0-1CEFEA350CC4}" type="datetimeFigureOut">
              <a:rPr lang="en-US" smtClean="0"/>
              <a:pPr/>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3C44C8-DF7D-7E4B-BBB0-1CEFEA350CC4}" type="datetimeFigureOut">
              <a:rPr lang="en-US" smtClean="0"/>
              <a:pPr/>
              <a:t>7/8/2012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10A4B-A152-D044-9E9C-A649D704E39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3C44C8-DF7D-7E4B-BBB0-1CEFEA350CC4}" type="datetimeFigureOut">
              <a:rPr lang="en-US" smtClean="0"/>
              <a:pPr/>
              <a:t>7/8/2012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D10A4B-A152-D044-9E9C-A649D704E3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Naso hexacanthus edited low res.jpg"/>
          <p:cNvPicPr>
            <a:picLocks noChangeAspect="1"/>
          </p:cNvPicPr>
          <p:nvPr/>
        </p:nvPicPr>
        <p:blipFill>
          <a:blip r:embed="rId3"/>
          <a:stretch>
            <a:fillRect/>
          </a:stretch>
        </p:blipFill>
        <p:spPr>
          <a:xfrm>
            <a:off x="67469" y="50800"/>
            <a:ext cx="9015616" cy="6761712"/>
          </a:xfrm>
          <a:prstGeom prst="rect">
            <a:avLst/>
          </a:prstGeom>
        </p:spPr>
      </p:pic>
      <p:sp>
        <p:nvSpPr>
          <p:cNvPr id="9" name="Text Box 6"/>
          <p:cNvSpPr txBox="1">
            <a:spLocks noChangeArrowheads="1"/>
          </p:cNvSpPr>
          <p:nvPr/>
        </p:nvSpPr>
        <p:spPr bwMode="auto">
          <a:xfrm>
            <a:off x="79375" y="889000"/>
            <a:ext cx="8721342" cy="584776"/>
          </a:xfrm>
          <a:prstGeom prst="rect">
            <a:avLst/>
          </a:prstGeom>
          <a:noFill/>
          <a:ln w="25400">
            <a:noFill/>
            <a:miter lim="800000"/>
            <a:headEnd/>
            <a:tailEnd/>
          </a:ln>
        </p:spPr>
        <p:txBody>
          <a:bodyPr wrap="square">
            <a:spAutoFit/>
          </a:bodyPr>
          <a:lstStyle/>
          <a:p>
            <a:pPr algn="ctr"/>
            <a:r>
              <a:rPr lang="en-GB" sz="3200" b="1" dirty="0" smtClean="0">
                <a:solidFill>
                  <a:srgbClr val="FFFF00"/>
                </a:solidFill>
                <a:latin typeface="Arial" charset="0"/>
              </a:rPr>
              <a:t>Biological traits predict reef fish movement</a:t>
            </a:r>
            <a:endParaRPr lang="en-US" sz="3600" b="1" dirty="0">
              <a:solidFill>
                <a:srgbClr val="FFFF00"/>
              </a:solidFill>
              <a:latin typeface="Arial" charset="0"/>
            </a:endParaRPr>
          </a:p>
        </p:txBody>
      </p:sp>
      <p:sp>
        <p:nvSpPr>
          <p:cNvPr id="14341" name="Text Box 5"/>
          <p:cNvSpPr txBox="1">
            <a:spLocks noChangeArrowheads="1"/>
          </p:cNvSpPr>
          <p:nvPr/>
        </p:nvSpPr>
        <p:spPr bwMode="auto">
          <a:xfrm>
            <a:off x="4704068" y="3819932"/>
            <a:ext cx="4393101" cy="3842077"/>
          </a:xfrm>
          <a:prstGeom prst="rect">
            <a:avLst/>
          </a:prstGeom>
          <a:noFill/>
          <a:ln w="9525">
            <a:noFill/>
            <a:miter lim="800000"/>
            <a:headEnd/>
            <a:tailEnd/>
          </a:ln>
        </p:spPr>
        <p:txBody>
          <a:bodyPr wrap="square">
            <a:spAutoFit/>
          </a:bodyPr>
          <a:lstStyle/>
          <a:p>
            <a:pPr>
              <a:lnSpc>
                <a:spcPts val="2860"/>
              </a:lnSpc>
              <a:spcBef>
                <a:spcPct val="50000"/>
              </a:spcBef>
            </a:pPr>
            <a:r>
              <a:rPr lang="en-GB" sz="2800" b="1" dirty="0" smtClean="0">
                <a:solidFill>
                  <a:schemeClr val="accent2"/>
                </a:solidFill>
                <a:latin typeface="Arial" charset="0"/>
              </a:rPr>
              <a:t>Lizzie Tyler </a:t>
            </a:r>
          </a:p>
          <a:p>
            <a:pPr>
              <a:lnSpc>
                <a:spcPts val="2860"/>
              </a:lnSpc>
              <a:spcBef>
                <a:spcPct val="50000"/>
              </a:spcBef>
            </a:pPr>
            <a:r>
              <a:rPr lang="en-GB" sz="2800" b="1" dirty="0" smtClean="0">
                <a:solidFill>
                  <a:schemeClr val="accent2"/>
                </a:solidFill>
                <a:latin typeface="Arial" charset="0"/>
              </a:rPr>
              <a:t>Fernando </a:t>
            </a:r>
            <a:r>
              <a:rPr lang="en-GB" sz="2800" b="1" dirty="0" err="1" smtClean="0">
                <a:solidFill>
                  <a:schemeClr val="accent2"/>
                </a:solidFill>
                <a:latin typeface="Arial" charset="0"/>
              </a:rPr>
              <a:t>Cagua</a:t>
            </a:r>
            <a:r>
              <a:rPr lang="en-GB" sz="2800" b="1" dirty="0" smtClean="0">
                <a:solidFill>
                  <a:schemeClr val="accent2"/>
                </a:solidFill>
                <a:latin typeface="Arial" charset="0"/>
              </a:rPr>
              <a:t>, </a:t>
            </a:r>
          </a:p>
          <a:p>
            <a:pPr>
              <a:lnSpc>
                <a:spcPts val="2860"/>
              </a:lnSpc>
              <a:spcBef>
                <a:spcPct val="50000"/>
              </a:spcBef>
            </a:pPr>
            <a:r>
              <a:rPr lang="en-GB" sz="2800" b="1" dirty="0" smtClean="0">
                <a:solidFill>
                  <a:schemeClr val="accent2"/>
                </a:solidFill>
                <a:latin typeface="Arial" charset="0"/>
              </a:rPr>
              <a:t>Andrea </a:t>
            </a:r>
            <a:r>
              <a:rPr lang="en-GB" sz="2800" b="1" dirty="0" err="1" smtClean="0">
                <a:solidFill>
                  <a:schemeClr val="accent2"/>
                </a:solidFill>
                <a:latin typeface="Arial" charset="0"/>
              </a:rPr>
              <a:t>Manica</a:t>
            </a:r>
            <a:r>
              <a:rPr lang="en-GB" sz="2800" b="1" dirty="0" smtClean="0">
                <a:solidFill>
                  <a:schemeClr val="accent2"/>
                </a:solidFill>
                <a:latin typeface="Arial" charset="0"/>
              </a:rPr>
              <a:t>, Alex Vail </a:t>
            </a:r>
          </a:p>
          <a:p>
            <a:pPr>
              <a:lnSpc>
                <a:spcPts val="2860"/>
              </a:lnSpc>
              <a:spcBef>
                <a:spcPct val="50000"/>
              </a:spcBef>
            </a:pPr>
            <a:r>
              <a:rPr lang="en-GB" sz="2800" b="1" dirty="0" smtClean="0">
                <a:solidFill>
                  <a:schemeClr val="accent2"/>
                </a:solidFill>
                <a:latin typeface="Arial" charset="0"/>
              </a:rPr>
              <a:t>Michael </a:t>
            </a:r>
            <a:r>
              <a:rPr lang="en-GB" sz="2800" b="1" dirty="0" err="1" smtClean="0">
                <a:solidFill>
                  <a:schemeClr val="accent2"/>
                </a:solidFill>
                <a:latin typeface="Arial" charset="0"/>
              </a:rPr>
              <a:t>Berumen</a:t>
            </a:r>
            <a:endParaRPr lang="en-GB" sz="2800" b="1" dirty="0" smtClean="0">
              <a:solidFill>
                <a:schemeClr val="accent2"/>
              </a:solidFill>
              <a:latin typeface="Arial" charset="0"/>
            </a:endParaRPr>
          </a:p>
          <a:p>
            <a:pPr algn="ctr">
              <a:spcBef>
                <a:spcPct val="50000"/>
              </a:spcBef>
            </a:pPr>
            <a:endParaRPr lang="en-GB" b="1" dirty="0" smtClean="0">
              <a:solidFill>
                <a:srgbClr val="CB6926"/>
              </a:solidFill>
              <a:latin typeface="Arial" charset="0"/>
            </a:endParaRPr>
          </a:p>
          <a:p>
            <a:pPr algn="ctr">
              <a:spcBef>
                <a:spcPct val="50000"/>
              </a:spcBef>
            </a:pPr>
            <a:r>
              <a:rPr lang="en-GB" sz="2800" b="1" dirty="0" smtClean="0">
                <a:solidFill>
                  <a:srgbClr val="CB6926"/>
                </a:solidFill>
                <a:latin typeface="Arial" charset="0"/>
              </a:rPr>
              <a:t>   </a:t>
            </a:r>
          </a:p>
          <a:p>
            <a:endParaRPr lang="en-GB" sz="1800" b="1" dirty="0" smtClean="0">
              <a:latin typeface="Arial" charset="0"/>
            </a:endParaRPr>
          </a:p>
          <a:p>
            <a:endParaRPr lang="en-GB" sz="1800" dirty="0">
              <a:latin typeface="Arial" charset="0"/>
            </a:endParaRPr>
          </a:p>
        </p:txBody>
      </p:sp>
      <p:pic>
        <p:nvPicPr>
          <p:cNvPr id="6" name="Picture 5" descr="KAUST logo.pdf"/>
          <p:cNvPicPr>
            <a:picLocks noChangeAspect="1"/>
          </p:cNvPicPr>
          <p:nvPr/>
        </p:nvPicPr>
        <p:blipFill>
          <a:blip r:embed="rId4"/>
          <a:stretch>
            <a:fillRect/>
          </a:stretch>
        </p:blipFill>
        <p:spPr>
          <a:xfrm>
            <a:off x="7127285" y="1862899"/>
            <a:ext cx="1930400" cy="990600"/>
          </a:xfrm>
          <a:prstGeom prst="rect">
            <a:avLst/>
          </a:prstGeom>
        </p:spPr>
      </p:pic>
      <p:pic>
        <p:nvPicPr>
          <p:cNvPr id="8" name="Picture 7" descr="redsea-logo-low-res.jpg"/>
          <p:cNvPicPr>
            <a:picLocks noChangeAspect="1"/>
          </p:cNvPicPr>
          <p:nvPr/>
        </p:nvPicPr>
        <p:blipFill>
          <a:blip r:embed="rId5"/>
          <a:stretch>
            <a:fillRect/>
          </a:stretch>
        </p:blipFill>
        <p:spPr>
          <a:xfrm>
            <a:off x="1107308" y="5491794"/>
            <a:ext cx="1261257" cy="1261257"/>
          </a:xfrm>
          <a:prstGeom prst="rect">
            <a:avLst/>
          </a:prstGeom>
        </p:spPr>
      </p:pic>
      <p:pic>
        <p:nvPicPr>
          <p:cNvPr id="10" name="Picture 9" descr="logo_sabic.jpg"/>
          <p:cNvPicPr>
            <a:picLocks noChangeAspect="1"/>
          </p:cNvPicPr>
          <p:nvPr/>
        </p:nvPicPr>
        <p:blipFill>
          <a:blip r:embed="rId6"/>
          <a:stretch>
            <a:fillRect/>
          </a:stretch>
        </p:blipFill>
        <p:spPr>
          <a:xfrm>
            <a:off x="2368565" y="6017474"/>
            <a:ext cx="1439565" cy="735577"/>
          </a:xfrm>
          <a:prstGeom prst="rect">
            <a:avLst/>
          </a:prstGeom>
        </p:spPr>
      </p:pic>
      <p:sp>
        <p:nvSpPr>
          <p:cNvPr id="7" name="Rectangle 4"/>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arrot grazing low res.jpg"/>
          <p:cNvPicPr>
            <a:picLocks noChangeAspect="1"/>
          </p:cNvPicPr>
          <p:nvPr/>
        </p:nvPicPr>
        <p:blipFill>
          <a:blip r:embed="rId3"/>
          <a:stretch>
            <a:fillRect/>
          </a:stretch>
        </p:blipFill>
        <p:spPr>
          <a:xfrm>
            <a:off x="85726" y="64294"/>
            <a:ext cx="8997950" cy="6748462"/>
          </a:xfrm>
          <a:prstGeom prst="rect">
            <a:avLst/>
          </a:prstGeom>
        </p:spPr>
      </p:pic>
      <p:sp>
        <p:nvSpPr>
          <p:cNvPr id="3" name="TextBox 2"/>
          <p:cNvSpPr txBox="1"/>
          <p:nvPr/>
        </p:nvSpPr>
        <p:spPr>
          <a:xfrm>
            <a:off x="2775014" y="141733"/>
            <a:ext cx="3228468" cy="461665"/>
          </a:xfrm>
          <a:prstGeom prst="rect">
            <a:avLst/>
          </a:prstGeom>
          <a:noFill/>
        </p:spPr>
        <p:txBody>
          <a:bodyPr wrap="none" rtlCol="0">
            <a:spAutoFit/>
          </a:bodyPr>
          <a:lstStyle/>
          <a:p>
            <a:r>
              <a:rPr lang="en-US" sz="2400" b="1" dirty="0" smtClean="0">
                <a:solidFill>
                  <a:srgbClr val="FFFF00"/>
                </a:solidFill>
                <a:latin typeface="Arial"/>
                <a:cs typeface="Arial"/>
              </a:rPr>
              <a:t>Adult fish movement</a:t>
            </a:r>
            <a:endParaRPr lang="en-US" sz="2400" b="1" dirty="0">
              <a:solidFill>
                <a:srgbClr val="FFFF00"/>
              </a:solidFill>
              <a:latin typeface="Arial"/>
              <a:cs typeface="Arial"/>
            </a:endParaRPr>
          </a:p>
        </p:txBody>
      </p:sp>
      <p:sp>
        <p:nvSpPr>
          <p:cNvPr id="5" name="TextBox 4"/>
          <p:cNvSpPr txBox="1"/>
          <p:nvPr/>
        </p:nvSpPr>
        <p:spPr>
          <a:xfrm>
            <a:off x="98964" y="728363"/>
            <a:ext cx="8770400" cy="1107996"/>
          </a:xfrm>
          <a:prstGeom prst="rect">
            <a:avLst/>
          </a:prstGeom>
          <a:noFill/>
        </p:spPr>
        <p:txBody>
          <a:bodyPr wrap="none" rtlCol="0">
            <a:spAutoFit/>
          </a:bodyPr>
          <a:lstStyle/>
          <a:p>
            <a:r>
              <a:rPr lang="en-US" sz="2400" b="1" dirty="0" smtClean="0">
                <a:solidFill>
                  <a:srgbClr val="FF6600"/>
                </a:solidFill>
                <a:latin typeface="Arial"/>
                <a:cs typeface="Arial"/>
              </a:rPr>
              <a:t>Determines spatial scale of management for - reef function</a:t>
            </a:r>
          </a:p>
          <a:p>
            <a:r>
              <a:rPr lang="en-US" sz="2400" b="1" dirty="0" smtClean="0">
                <a:solidFill>
                  <a:srgbClr val="FF6600"/>
                </a:solidFill>
                <a:latin typeface="Arial"/>
                <a:cs typeface="Arial"/>
              </a:rPr>
              <a:t>											    			 - fisheries</a:t>
            </a:r>
          </a:p>
          <a:p>
            <a:r>
              <a:rPr lang="en-US" dirty="0" smtClean="0">
                <a:solidFill>
                  <a:srgbClr val="CB6926"/>
                </a:solidFill>
                <a:latin typeface="Arial"/>
                <a:cs typeface="Arial"/>
              </a:rPr>
              <a:t>						</a:t>
            </a:r>
            <a:endParaRPr lang="en-US" dirty="0">
              <a:solidFill>
                <a:srgbClr val="CB6926"/>
              </a:solidFill>
              <a:latin typeface="Arial"/>
              <a:cs typeface="Arial"/>
            </a:endParaRPr>
          </a:p>
        </p:txBody>
      </p:sp>
      <p:sp>
        <p:nvSpPr>
          <p:cNvPr id="6" name="Rectangle 5"/>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32114" y="358648"/>
            <a:ext cx="3982280" cy="461665"/>
          </a:xfrm>
          <a:prstGeom prst="rect">
            <a:avLst/>
          </a:prstGeom>
          <a:noFill/>
        </p:spPr>
        <p:txBody>
          <a:bodyPr wrap="none" rtlCol="0">
            <a:spAutoFit/>
          </a:bodyPr>
          <a:lstStyle/>
          <a:p>
            <a:r>
              <a:rPr lang="en-US" sz="2400" dirty="0" smtClean="0">
                <a:solidFill>
                  <a:srgbClr val="077161"/>
                </a:solidFill>
                <a:latin typeface="Arial"/>
                <a:cs typeface="Arial"/>
              </a:rPr>
              <a:t>Evidence for fish movement</a:t>
            </a:r>
            <a:endParaRPr lang="en-US" sz="2400" dirty="0">
              <a:solidFill>
                <a:srgbClr val="077161"/>
              </a:solidFill>
              <a:latin typeface="Arial"/>
              <a:cs typeface="Arial"/>
            </a:endParaRPr>
          </a:p>
        </p:txBody>
      </p:sp>
      <p:grpSp>
        <p:nvGrpSpPr>
          <p:cNvPr id="12" name="Group 11"/>
          <p:cNvGrpSpPr/>
          <p:nvPr/>
        </p:nvGrpSpPr>
        <p:grpSpPr>
          <a:xfrm>
            <a:off x="377111" y="1083412"/>
            <a:ext cx="6993321" cy="1361035"/>
            <a:chOff x="377111" y="1083412"/>
            <a:chExt cx="6993321" cy="1361035"/>
          </a:xfrm>
        </p:grpSpPr>
        <p:sp>
          <p:nvSpPr>
            <p:cNvPr id="5" name="TextBox 4"/>
            <p:cNvSpPr txBox="1"/>
            <p:nvPr/>
          </p:nvSpPr>
          <p:spPr>
            <a:xfrm>
              <a:off x="377111" y="1083412"/>
              <a:ext cx="6509114" cy="677108"/>
            </a:xfrm>
            <a:prstGeom prst="rect">
              <a:avLst/>
            </a:prstGeom>
            <a:noFill/>
          </p:spPr>
          <p:txBody>
            <a:bodyPr wrap="none" rtlCol="0">
              <a:spAutoFit/>
            </a:bodyPr>
            <a:lstStyle/>
            <a:p>
              <a:r>
                <a:rPr lang="en-US" sz="2000" dirty="0" smtClean="0">
                  <a:solidFill>
                    <a:schemeClr val="accent6">
                      <a:lumMod val="75000"/>
                    </a:schemeClr>
                  </a:solidFill>
                  <a:latin typeface="Arial"/>
                  <a:cs typeface="Arial"/>
                </a:rPr>
                <a:t>Within reefs: 15-27 km </a:t>
              </a:r>
              <a:r>
                <a:rPr lang="en-US" dirty="0" smtClean="0">
                  <a:solidFill>
                    <a:schemeClr val="accent6">
                      <a:lumMod val="75000"/>
                    </a:schemeClr>
                  </a:solidFill>
                  <a:latin typeface="Arial"/>
                  <a:cs typeface="Arial"/>
                </a:rPr>
                <a:t>(Kaunda-</a:t>
              </a:r>
              <a:r>
                <a:rPr lang="en-US" dirty="0" err="1" smtClean="0">
                  <a:solidFill>
                    <a:schemeClr val="accent6">
                      <a:lumMod val="75000"/>
                    </a:schemeClr>
                  </a:solidFill>
                  <a:latin typeface="Arial"/>
                  <a:cs typeface="Arial"/>
                </a:rPr>
                <a:t>Arara</a:t>
              </a:r>
              <a:r>
                <a:rPr lang="en-US" dirty="0" smtClean="0">
                  <a:solidFill>
                    <a:schemeClr val="accent6">
                      <a:lumMod val="75000"/>
                    </a:schemeClr>
                  </a:solidFill>
                  <a:latin typeface="Arial"/>
                  <a:cs typeface="Arial"/>
                </a:rPr>
                <a:t> 2004: 7 species; </a:t>
              </a:r>
            </a:p>
            <a:p>
              <a:r>
                <a:rPr lang="en-US" dirty="0" smtClean="0">
                  <a:solidFill>
                    <a:schemeClr val="accent6">
                      <a:lumMod val="75000"/>
                    </a:schemeClr>
                  </a:solidFill>
                  <a:latin typeface="Arial"/>
                  <a:cs typeface="Arial"/>
                </a:rPr>
                <a:t>						Rhodes &amp; Tupper 2008: 1 species)</a:t>
              </a:r>
              <a:endParaRPr lang="en-US" dirty="0">
                <a:solidFill>
                  <a:schemeClr val="accent6">
                    <a:lumMod val="75000"/>
                  </a:schemeClr>
                </a:solidFill>
                <a:latin typeface="Arial"/>
                <a:cs typeface="Arial"/>
              </a:endParaRPr>
            </a:p>
          </p:txBody>
        </p:sp>
        <p:sp>
          <p:nvSpPr>
            <p:cNvPr id="6" name="TextBox 5"/>
            <p:cNvSpPr txBox="1"/>
            <p:nvPr/>
          </p:nvSpPr>
          <p:spPr>
            <a:xfrm>
              <a:off x="377111" y="2044337"/>
              <a:ext cx="6993321" cy="400110"/>
            </a:xfrm>
            <a:prstGeom prst="rect">
              <a:avLst/>
            </a:prstGeom>
            <a:noFill/>
          </p:spPr>
          <p:txBody>
            <a:bodyPr wrap="none" rtlCol="0">
              <a:spAutoFit/>
            </a:bodyPr>
            <a:lstStyle/>
            <a:p>
              <a:r>
                <a:rPr lang="en-US" sz="2000" dirty="0" smtClean="0">
                  <a:solidFill>
                    <a:srgbClr val="E46C0A"/>
                  </a:solidFill>
                  <a:latin typeface="Arial"/>
                  <a:cs typeface="Arial"/>
                </a:rPr>
                <a:t>Between reefs: 0.5 - 6 km </a:t>
              </a:r>
              <a:r>
                <a:rPr lang="en-US" dirty="0" smtClean="0">
                  <a:solidFill>
                    <a:srgbClr val="E46C0A"/>
                  </a:solidFill>
                  <a:latin typeface="Arial"/>
                  <a:cs typeface="Arial"/>
                </a:rPr>
                <a:t>(Chateau &amp; </a:t>
              </a:r>
              <a:r>
                <a:rPr lang="en-US" dirty="0" err="1" smtClean="0">
                  <a:solidFill>
                    <a:srgbClr val="E46C0A"/>
                  </a:solidFill>
                  <a:latin typeface="Arial"/>
                  <a:cs typeface="Arial"/>
                </a:rPr>
                <a:t>Wantiez</a:t>
              </a:r>
              <a:r>
                <a:rPr lang="en-US" dirty="0" smtClean="0">
                  <a:solidFill>
                    <a:srgbClr val="E46C0A"/>
                  </a:solidFill>
                  <a:latin typeface="Arial"/>
                  <a:cs typeface="Arial"/>
                </a:rPr>
                <a:t> 2009: 4 species)</a:t>
              </a:r>
              <a:endParaRPr lang="en-US" dirty="0">
                <a:solidFill>
                  <a:srgbClr val="E46C0A"/>
                </a:solidFill>
                <a:latin typeface="Arial"/>
                <a:cs typeface="Arial"/>
              </a:endParaRPr>
            </a:p>
          </p:txBody>
        </p:sp>
      </p:grpSp>
      <p:grpSp>
        <p:nvGrpSpPr>
          <p:cNvPr id="13" name="Group 12"/>
          <p:cNvGrpSpPr/>
          <p:nvPr/>
        </p:nvGrpSpPr>
        <p:grpSpPr>
          <a:xfrm>
            <a:off x="374299" y="3759539"/>
            <a:ext cx="6734981" cy="1182184"/>
            <a:chOff x="374299" y="3759539"/>
            <a:chExt cx="6734981" cy="1182184"/>
          </a:xfrm>
        </p:grpSpPr>
        <p:sp>
          <p:nvSpPr>
            <p:cNvPr id="7" name="TextBox 6"/>
            <p:cNvSpPr txBox="1"/>
            <p:nvPr/>
          </p:nvSpPr>
          <p:spPr>
            <a:xfrm>
              <a:off x="374299" y="3759539"/>
              <a:ext cx="5415290" cy="400110"/>
            </a:xfrm>
            <a:prstGeom prst="rect">
              <a:avLst/>
            </a:prstGeom>
            <a:noFill/>
          </p:spPr>
          <p:txBody>
            <a:bodyPr wrap="none" rtlCol="0">
              <a:spAutoFit/>
            </a:bodyPr>
            <a:lstStyle/>
            <a:p>
              <a:r>
                <a:rPr lang="en-US" sz="2000" dirty="0" smtClean="0">
                  <a:solidFill>
                    <a:srgbClr val="0D7D62"/>
                  </a:solidFill>
                  <a:latin typeface="Arial"/>
                  <a:cs typeface="Arial"/>
                </a:rPr>
                <a:t>Larger fish </a:t>
              </a:r>
              <a:r>
                <a:rPr lang="en-US" dirty="0" smtClean="0">
                  <a:solidFill>
                    <a:srgbClr val="0D7D62"/>
                  </a:solidFill>
                  <a:latin typeface="Arial"/>
                  <a:cs typeface="Arial"/>
                </a:rPr>
                <a:t>(Munro 2000; Meyer 2010: 11 species)</a:t>
              </a:r>
              <a:endParaRPr lang="en-US" dirty="0">
                <a:solidFill>
                  <a:srgbClr val="0D7D62"/>
                </a:solidFill>
                <a:latin typeface="Arial"/>
                <a:cs typeface="Arial"/>
              </a:endParaRPr>
            </a:p>
          </p:txBody>
        </p:sp>
        <p:sp>
          <p:nvSpPr>
            <p:cNvPr id="8" name="TextBox 7"/>
            <p:cNvSpPr txBox="1"/>
            <p:nvPr/>
          </p:nvSpPr>
          <p:spPr>
            <a:xfrm>
              <a:off x="377111" y="4264615"/>
              <a:ext cx="6732169" cy="677108"/>
            </a:xfrm>
            <a:prstGeom prst="rect">
              <a:avLst/>
            </a:prstGeom>
            <a:noFill/>
          </p:spPr>
          <p:txBody>
            <a:bodyPr wrap="none" rtlCol="0">
              <a:spAutoFit/>
            </a:bodyPr>
            <a:lstStyle/>
            <a:p>
              <a:r>
                <a:rPr lang="en-US" sz="2000" dirty="0" smtClean="0">
                  <a:solidFill>
                    <a:srgbClr val="077161"/>
                  </a:solidFill>
                  <a:latin typeface="Arial"/>
                  <a:cs typeface="Arial"/>
                </a:rPr>
                <a:t>Herbivores, </a:t>
              </a:r>
              <a:r>
                <a:rPr lang="en-US" sz="2000" dirty="0" err="1" smtClean="0">
                  <a:solidFill>
                    <a:srgbClr val="077161"/>
                  </a:solidFill>
                  <a:latin typeface="Arial"/>
                  <a:cs typeface="Arial"/>
                </a:rPr>
                <a:t>planktivores</a:t>
              </a:r>
              <a:r>
                <a:rPr lang="en-US" sz="2000" dirty="0" smtClean="0">
                  <a:solidFill>
                    <a:srgbClr val="077161"/>
                  </a:solidFill>
                  <a:latin typeface="Arial"/>
                  <a:cs typeface="Arial"/>
                </a:rPr>
                <a:t>, benthic </a:t>
              </a:r>
              <a:r>
                <a:rPr lang="en-US" sz="2000" dirty="0" err="1" smtClean="0">
                  <a:solidFill>
                    <a:srgbClr val="077161"/>
                  </a:solidFill>
                  <a:latin typeface="Arial"/>
                  <a:cs typeface="Arial"/>
                </a:rPr>
                <a:t>invertivores</a:t>
              </a:r>
              <a:r>
                <a:rPr lang="en-US" sz="2000" dirty="0" smtClean="0">
                  <a:solidFill>
                    <a:srgbClr val="077161"/>
                  </a:solidFill>
                  <a:latin typeface="Arial"/>
                  <a:cs typeface="Arial"/>
                </a:rPr>
                <a:t> </a:t>
              </a:r>
              <a:r>
                <a:rPr lang="en-US" dirty="0" smtClean="0">
                  <a:solidFill>
                    <a:srgbClr val="077161"/>
                  </a:solidFill>
                  <a:latin typeface="Arial"/>
                  <a:cs typeface="Arial"/>
                </a:rPr>
                <a:t>(Munro 2000; </a:t>
              </a:r>
            </a:p>
            <a:p>
              <a:r>
                <a:rPr lang="en-US" dirty="0" smtClean="0">
                  <a:solidFill>
                    <a:srgbClr val="077161"/>
                  </a:solidFill>
                  <a:latin typeface="Arial"/>
                  <a:cs typeface="Arial"/>
                </a:rPr>
                <a:t>Meyer 2010: 11 species; </a:t>
              </a:r>
              <a:r>
                <a:rPr lang="en-US" dirty="0" smtClean="0">
                  <a:solidFill>
                    <a:srgbClr val="0D7D62"/>
                  </a:solidFill>
                  <a:latin typeface="Arial"/>
                  <a:cs typeface="Arial"/>
                </a:rPr>
                <a:t>Kaunda</a:t>
              </a:r>
              <a:r>
                <a:rPr lang="en-US" dirty="0" smtClean="0">
                  <a:solidFill>
                    <a:srgbClr val="077161"/>
                  </a:solidFill>
                  <a:latin typeface="Arial"/>
                  <a:cs typeface="Arial"/>
                </a:rPr>
                <a:t>-</a:t>
              </a:r>
              <a:r>
                <a:rPr lang="en-US" dirty="0" err="1" smtClean="0">
                  <a:solidFill>
                    <a:srgbClr val="077161"/>
                  </a:solidFill>
                  <a:latin typeface="Arial"/>
                  <a:cs typeface="Arial"/>
                </a:rPr>
                <a:t>Arara</a:t>
              </a:r>
              <a:r>
                <a:rPr lang="en-US" dirty="0" smtClean="0">
                  <a:solidFill>
                    <a:srgbClr val="077161"/>
                  </a:solidFill>
                  <a:latin typeface="Arial"/>
                  <a:cs typeface="Arial"/>
                </a:rPr>
                <a:t> 2004: 7 species)</a:t>
              </a:r>
              <a:endParaRPr lang="en-US" dirty="0">
                <a:solidFill>
                  <a:srgbClr val="077161"/>
                </a:solidFill>
                <a:latin typeface="Arial"/>
                <a:cs typeface="Arial"/>
              </a:endParaRPr>
            </a:p>
          </p:txBody>
        </p:sp>
      </p:grpSp>
      <p:sp>
        <p:nvSpPr>
          <p:cNvPr id="9" name="Rectangle 8"/>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
        <p:nvSpPr>
          <p:cNvPr id="10" name="TextBox 9"/>
          <p:cNvSpPr txBox="1"/>
          <p:nvPr/>
        </p:nvSpPr>
        <p:spPr>
          <a:xfrm>
            <a:off x="356941" y="5262061"/>
            <a:ext cx="8051653" cy="400110"/>
          </a:xfrm>
          <a:prstGeom prst="rect">
            <a:avLst/>
          </a:prstGeom>
          <a:noFill/>
        </p:spPr>
        <p:txBody>
          <a:bodyPr wrap="none" rtlCol="0">
            <a:spAutoFit/>
          </a:bodyPr>
          <a:lstStyle/>
          <a:p>
            <a:r>
              <a:rPr lang="en-US" sz="2000" b="1" dirty="0" smtClean="0">
                <a:solidFill>
                  <a:srgbClr val="077161"/>
                </a:solidFill>
                <a:latin typeface="Arial"/>
                <a:cs typeface="Arial"/>
              </a:rPr>
              <a:t>Little hypothesis testing; mostly anecdotal evidence for patterns</a:t>
            </a:r>
            <a:endParaRPr lang="en-US" sz="2000" b="1" dirty="0">
              <a:solidFill>
                <a:srgbClr val="077161"/>
              </a:solidFill>
              <a:latin typeface="Arial"/>
              <a:cs typeface="Arial"/>
            </a:endParaRPr>
          </a:p>
        </p:txBody>
      </p:sp>
      <p:sp>
        <p:nvSpPr>
          <p:cNvPr id="11" name="TextBox 10"/>
          <p:cNvSpPr txBox="1"/>
          <p:nvPr/>
        </p:nvSpPr>
        <p:spPr>
          <a:xfrm>
            <a:off x="377111" y="2744242"/>
            <a:ext cx="3976018" cy="400110"/>
          </a:xfrm>
          <a:prstGeom prst="rect">
            <a:avLst/>
          </a:prstGeom>
          <a:noFill/>
        </p:spPr>
        <p:txBody>
          <a:bodyPr wrap="none" rtlCol="0">
            <a:spAutoFit/>
          </a:bodyPr>
          <a:lstStyle/>
          <a:p>
            <a:r>
              <a:rPr lang="en-US" sz="2000" b="1" dirty="0" smtClean="0">
                <a:solidFill>
                  <a:schemeClr val="accent6">
                    <a:lumMod val="75000"/>
                  </a:schemeClr>
                </a:solidFill>
                <a:latin typeface="Arial"/>
                <a:cs typeface="Arial"/>
              </a:rPr>
              <a:t>Few species per study/location</a:t>
            </a:r>
            <a:endParaRPr lang="en-US" sz="2000" b="1" dirty="0">
              <a:solidFill>
                <a:schemeClr val="accent6">
                  <a:lumMod val="75000"/>
                </a:schemeClr>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pic>
        <p:nvPicPr>
          <p:cNvPr id="5" name="Picture 4" descr="Saudi Arabia map.jpg"/>
          <p:cNvPicPr>
            <a:picLocks noChangeAspect="1"/>
          </p:cNvPicPr>
          <p:nvPr/>
        </p:nvPicPr>
        <p:blipFill>
          <a:blip r:embed="rId3"/>
          <a:stretch>
            <a:fillRect/>
          </a:stretch>
        </p:blipFill>
        <p:spPr>
          <a:xfrm>
            <a:off x="224118" y="455712"/>
            <a:ext cx="8728439" cy="5818959"/>
          </a:xfrm>
          <a:prstGeom prst="rect">
            <a:avLst/>
          </a:prstGeom>
        </p:spPr>
      </p:pic>
      <p:sp>
        <p:nvSpPr>
          <p:cNvPr id="6" name="TextBox 5"/>
          <p:cNvSpPr txBox="1"/>
          <p:nvPr/>
        </p:nvSpPr>
        <p:spPr>
          <a:xfrm>
            <a:off x="4588783" y="3052851"/>
            <a:ext cx="1741370" cy="369332"/>
          </a:xfrm>
          <a:prstGeom prst="rect">
            <a:avLst/>
          </a:prstGeom>
          <a:noFill/>
        </p:spPr>
        <p:txBody>
          <a:bodyPr wrap="square" rtlCol="0">
            <a:spAutoFit/>
          </a:bodyPr>
          <a:lstStyle/>
          <a:p>
            <a:r>
              <a:rPr lang="en-US" dirty="0" smtClean="0">
                <a:solidFill>
                  <a:schemeClr val="bg1"/>
                </a:solidFill>
                <a:latin typeface="Arial"/>
                <a:cs typeface="Arial"/>
              </a:rPr>
              <a:t>Jeddah</a:t>
            </a:r>
            <a:endParaRPr lang="en-US" dirty="0">
              <a:solidFill>
                <a:schemeClr val="bg1"/>
              </a:solidFill>
              <a:latin typeface="Arial"/>
              <a:cs typeface="Arial"/>
            </a:endParaRPr>
          </a:p>
        </p:txBody>
      </p:sp>
      <p:sp>
        <p:nvSpPr>
          <p:cNvPr id="7" name="Oval 6"/>
          <p:cNvSpPr/>
          <p:nvPr/>
        </p:nvSpPr>
        <p:spPr>
          <a:xfrm>
            <a:off x="4432683" y="3088125"/>
            <a:ext cx="219600" cy="169200"/>
          </a:xfrm>
          <a:prstGeom prst="ellipse">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072593" y="3463672"/>
            <a:ext cx="1771089" cy="369332"/>
          </a:xfrm>
          <a:prstGeom prst="rect">
            <a:avLst/>
          </a:prstGeom>
          <a:noFill/>
        </p:spPr>
        <p:txBody>
          <a:bodyPr wrap="square" rtlCol="0">
            <a:spAutoFit/>
          </a:bodyPr>
          <a:lstStyle/>
          <a:p>
            <a:r>
              <a:rPr lang="en-US" dirty="0" smtClean="0">
                <a:solidFill>
                  <a:schemeClr val="bg1"/>
                </a:solidFill>
                <a:latin typeface="Arial"/>
                <a:cs typeface="Arial"/>
              </a:rPr>
              <a:t>Al-</a:t>
            </a:r>
            <a:r>
              <a:rPr lang="en-US" dirty="0" err="1" smtClean="0">
                <a:solidFill>
                  <a:schemeClr val="bg1"/>
                </a:solidFill>
                <a:latin typeface="Arial"/>
                <a:cs typeface="Arial"/>
              </a:rPr>
              <a:t>Lith</a:t>
            </a:r>
            <a:endParaRPr lang="en-US" dirty="0">
              <a:solidFill>
                <a:schemeClr val="bg1"/>
              </a:solidFill>
              <a:latin typeface="Arial"/>
              <a:cs typeface="Arial"/>
            </a:endParaRPr>
          </a:p>
        </p:txBody>
      </p:sp>
      <p:sp>
        <p:nvSpPr>
          <p:cNvPr id="9" name="Oval 8"/>
          <p:cNvSpPr/>
          <p:nvPr/>
        </p:nvSpPr>
        <p:spPr>
          <a:xfrm>
            <a:off x="4866938" y="3512396"/>
            <a:ext cx="219600" cy="169200"/>
          </a:xfrm>
          <a:prstGeom prst="ellipse">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838451" y="2353319"/>
            <a:ext cx="1741370" cy="369332"/>
          </a:xfrm>
          <a:prstGeom prst="rect">
            <a:avLst/>
          </a:prstGeom>
          <a:noFill/>
        </p:spPr>
        <p:txBody>
          <a:bodyPr wrap="square" rtlCol="0">
            <a:spAutoFit/>
          </a:bodyPr>
          <a:lstStyle/>
          <a:p>
            <a:r>
              <a:rPr lang="en-US" dirty="0" smtClean="0">
                <a:solidFill>
                  <a:schemeClr val="bg1"/>
                </a:solidFill>
                <a:latin typeface="Arial"/>
                <a:cs typeface="Arial"/>
              </a:rPr>
              <a:t>Saudi Arabia</a:t>
            </a:r>
            <a:endParaRPr lang="en-US" dirty="0">
              <a:solidFill>
                <a:schemeClr val="bg1"/>
              </a:solidFill>
              <a:latin typeface="Arial"/>
              <a:cs typeface="Arial"/>
            </a:endParaRPr>
          </a:p>
        </p:txBody>
      </p:sp>
      <p:sp>
        <p:nvSpPr>
          <p:cNvPr id="11" name="TextBox 10"/>
          <p:cNvSpPr txBox="1"/>
          <p:nvPr/>
        </p:nvSpPr>
        <p:spPr>
          <a:xfrm>
            <a:off x="4597783" y="2745543"/>
            <a:ext cx="1741370" cy="369332"/>
          </a:xfrm>
          <a:prstGeom prst="rect">
            <a:avLst/>
          </a:prstGeom>
          <a:noFill/>
        </p:spPr>
        <p:txBody>
          <a:bodyPr wrap="square" rtlCol="0">
            <a:spAutoFit/>
          </a:bodyPr>
          <a:lstStyle/>
          <a:p>
            <a:r>
              <a:rPr lang="en-US" dirty="0" smtClean="0">
                <a:solidFill>
                  <a:schemeClr val="bg1"/>
                </a:solidFill>
                <a:latin typeface="Arial"/>
                <a:cs typeface="Arial"/>
              </a:rPr>
              <a:t>KAUST</a:t>
            </a:r>
            <a:endParaRPr lang="en-US" dirty="0">
              <a:solidFill>
                <a:schemeClr val="bg1"/>
              </a:solidFill>
              <a:latin typeface="Arial"/>
              <a:cs typeface="Arial"/>
            </a:endParaRPr>
          </a:p>
        </p:txBody>
      </p:sp>
      <p:sp>
        <p:nvSpPr>
          <p:cNvPr id="12" name="Oval 11"/>
          <p:cNvSpPr/>
          <p:nvPr/>
        </p:nvSpPr>
        <p:spPr>
          <a:xfrm>
            <a:off x="4419983" y="2872225"/>
            <a:ext cx="219600" cy="169200"/>
          </a:xfrm>
          <a:prstGeom prst="ellipse">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Lith and marmar googearth 07.04.11.jpg"/>
          <p:cNvPicPr>
            <a:picLocks noChangeAspect="1"/>
          </p:cNvPicPr>
          <p:nvPr/>
        </p:nvPicPr>
        <p:blipFill>
          <a:blip r:embed="rId3"/>
          <a:stretch>
            <a:fillRect/>
          </a:stretch>
        </p:blipFill>
        <p:spPr>
          <a:xfrm>
            <a:off x="174065" y="240349"/>
            <a:ext cx="8803143" cy="6307407"/>
          </a:xfrm>
          <a:prstGeom prst="rect">
            <a:avLst/>
          </a:prstGeom>
        </p:spPr>
      </p:pic>
      <p:sp>
        <p:nvSpPr>
          <p:cNvPr id="3" name="Rectangle 2"/>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
        <p:nvSpPr>
          <p:cNvPr id="4" name="Rectangle 3"/>
          <p:cNvSpPr/>
          <p:nvPr/>
        </p:nvSpPr>
        <p:spPr>
          <a:xfrm>
            <a:off x="2353311" y="3673371"/>
            <a:ext cx="1469268" cy="1693489"/>
          </a:xfrm>
          <a:prstGeom prst="rect">
            <a:avLst/>
          </a:prstGeom>
          <a:no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673601" y="925566"/>
            <a:ext cx="1358899" cy="369332"/>
          </a:xfrm>
          <a:prstGeom prst="rect">
            <a:avLst/>
          </a:prstGeom>
          <a:solidFill>
            <a:schemeClr val="accent5">
              <a:lumMod val="75000"/>
            </a:schemeClr>
          </a:solidFill>
        </p:spPr>
        <p:txBody>
          <a:bodyPr wrap="square" rtlCol="0">
            <a:spAutoFit/>
          </a:bodyPr>
          <a:lstStyle/>
          <a:p>
            <a:r>
              <a:rPr lang="en-US" dirty="0" smtClean="0">
                <a:solidFill>
                  <a:schemeClr val="bg1"/>
                </a:solidFill>
                <a:latin typeface="Arial"/>
                <a:cs typeface="Arial"/>
              </a:rPr>
              <a:t>Al-</a:t>
            </a:r>
            <a:r>
              <a:rPr lang="en-US" dirty="0" err="1" smtClean="0">
                <a:solidFill>
                  <a:schemeClr val="bg1"/>
                </a:solidFill>
                <a:latin typeface="Arial"/>
                <a:cs typeface="Arial"/>
              </a:rPr>
              <a:t>Lith</a:t>
            </a:r>
            <a:endParaRPr lang="en-US" dirty="0">
              <a:solidFill>
                <a:schemeClr val="bg1"/>
              </a:solidFill>
              <a:latin typeface="Arial"/>
              <a:cs typeface="Arial"/>
            </a:endParaRPr>
          </a:p>
        </p:txBody>
      </p:sp>
      <p:sp>
        <p:nvSpPr>
          <p:cNvPr id="6" name="Oval 5"/>
          <p:cNvSpPr/>
          <p:nvPr/>
        </p:nvSpPr>
        <p:spPr>
          <a:xfrm>
            <a:off x="6041500" y="1059432"/>
            <a:ext cx="219600" cy="169200"/>
          </a:xfrm>
          <a:prstGeom prst="ellipse">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pic>
        <p:nvPicPr>
          <p:cNvPr id="5" name="Picture 4" descr="6 reefs google earth 07.11 colour adj.jpg"/>
          <p:cNvPicPr>
            <a:picLocks noChangeAspect="1"/>
          </p:cNvPicPr>
          <p:nvPr/>
        </p:nvPicPr>
        <p:blipFill>
          <a:blip r:embed="rId3"/>
          <a:stretch>
            <a:fillRect/>
          </a:stretch>
        </p:blipFill>
        <p:spPr>
          <a:xfrm>
            <a:off x="166083" y="679848"/>
            <a:ext cx="8842296" cy="5894864"/>
          </a:xfrm>
          <a:prstGeom prst="rect">
            <a:avLst/>
          </a:prstGeom>
        </p:spPr>
      </p:pic>
      <p:cxnSp>
        <p:nvCxnSpPr>
          <p:cNvPr id="22" name="Straight Connector 21"/>
          <p:cNvCxnSpPr/>
          <p:nvPr/>
        </p:nvCxnSpPr>
        <p:spPr>
          <a:xfrm>
            <a:off x="4292836" y="5014912"/>
            <a:ext cx="1168164" cy="1588"/>
          </a:xfrm>
          <a:prstGeom prst="line">
            <a:avLst/>
          </a:prstGeom>
          <a:ln>
            <a:solidFill>
              <a:srgbClr val="32BD5B"/>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4521200" y="4570968"/>
            <a:ext cx="684878" cy="369332"/>
          </a:xfrm>
          <a:prstGeom prst="rect">
            <a:avLst/>
          </a:prstGeom>
          <a:noFill/>
        </p:spPr>
        <p:txBody>
          <a:bodyPr wrap="none" rtlCol="0">
            <a:spAutoFit/>
          </a:bodyPr>
          <a:lstStyle/>
          <a:p>
            <a:r>
              <a:rPr lang="en-US" dirty="0" smtClean="0">
                <a:solidFill>
                  <a:srgbClr val="32BD5B"/>
                </a:solidFill>
                <a:latin typeface="Arial"/>
                <a:cs typeface="Arial"/>
              </a:rPr>
              <a:t>3 km</a:t>
            </a:r>
            <a:endParaRPr lang="en-US" dirty="0">
              <a:solidFill>
                <a:srgbClr val="32BD5B"/>
              </a:solidFill>
              <a:latin typeface="Arial"/>
              <a:cs typeface="Arial"/>
            </a:endParaRPr>
          </a:p>
        </p:txBody>
      </p:sp>
      <p:sp>
        <p:nvSpPr>
          <p:cNvPr id="7" name="TextBox 6"/>
          <p:cNvSpPr txBox="1"/>
          <p:nvPr/>
        </p:nvSpPr>
        <p:spPr>
          <a:xfrm>
            <a:off x="1323825" y="167383"/>
            <a:ext cx="6394749" cy="461665"/>
          </a:xfrm>
          <a:prstGeom prst="rect">
            <a:avLst/>
          </a:prstGeom>
          <a:noFill/>
        </p:spPr>
        <p:txBody>
          <a:bodyPr wrap="none" rtlCol="0">
            <a:spAutoFit/>
          </a:bodyPr>
          <a:lstStyle/>
          <a:p>
            <a:r>
              <a:rPr lang="en-US" sz="2400" dirty="0" smtClean="0">
                <a:solidFill>
                  <a:srgbClr val="077161"/>
                </a:solidFill>
                <a:latin typeface="Arial"/>
                <a:cs typeface="Arial"/>
              </a:rPr>
              <a:t>Measure movement within and between reefs</a:t>
            </a:r>
            <a:endParaRPr lang="en-US" sz="2400" dirty="0">
              <a:solidFill>
                <a:srgbClr val="077161"/>
              </a:solidFill>
              <a:latin typeface="Arial"/>
              <a:cs typeface="Arial"/>
            </a:endParaRPr>
          </a:p>
        </p:txBody>
      </p:sp>
      <p:sp>
        <p:nvSpPr>
          <p:cNvPr id="6" name="TextBox 5"/>
          <p:cNvSpPr txBox="1"/>
          <p:nvPr/>
        </p:nvSpPr>
        <p:spPr>
          <a:xfrm>
            <a:off x="1066800" y="167383"/>
            <a:ext cx="6651773" cy="461665"/>
          </a:xfrm>
          <a:prstGeom prst="rect">
            <a:avLst/>
          </a:prstGeom>
          <a:solidFill>
            <a:schemeClr val="bg2"/>
          </a:solidFill>
        </p:spPr>
        <p:txBody>
          <a:bodyPr wrap="square" rtlCol="0">
            <a:spAutoFit/>
          </a:bodyPr>
          <a:lstStyle/>
          <a:p>
            <a:pPr algn="ctr"/>
            <a:r>
              <a:rPr lang="en-US" sz="2400" dirty="0" smtClean="0">
                <a:solidFill>
                  <a:srgbClr val="077161"/>
                </a:solidFill>
                <a:latin typeface="Arial"/>
                <a:cs typeface="Arial"/>
              </a:rPr>
              <a:t>6 study reefs</a:t>
            </a:r>
            <a:endParaRPr lang="en-US" sz="2400" dirty="0">
              <a:solidFill>
                <a:srgbClr val="077161"/>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pic>
        <p:nvPicPr>
          <p:cNvPr id="5" name="Picture 4" descr="6 reefs google earth 07.11 colour adj.jpg"/>
          <p:cNvPicPr>
            <a:picLocks noChangeAspect="1"/>
          </p:cNvPicPr>
          <p:nvPr/>
        </p:nvPicPr>
        <p:blipFill>
          <a:blip r:embed="rId3"/>
          <a:stretch>
            <a:fillRect/>
          </a:stretch>
        </p:blipFill>
        <p:spPr>
          <a:xfrm>
            <a:off x="166083" y="679848"/>
            <a:ext cx="8842296" cy="5894864"/>
          </a:xfrm>
          <a:prstGeom prst="rect">
            <a:avLst/>
          </a:prstGeom>
        </p:spPr>
      </p:pic>
      <p:grpSp>
        <p:nvGrpSpPr>
          <p:cNvPr id="25" name="Group 24"/>
          <p:cNvGrpSpPr/>
          <p:nvPr/>
        </p:nvGrpSpPr>
        <p:grpSpPr>
          <a:xfrm>
            <a:off x="449945" y="928757"/>
            <a:ext cx="6433455" cy="4555023"/>
            <a:chOff x="449945" y="928757"/>
            <a:chExt cx="6433455" cy="4555023"/>
          </a:xfrm>
        </p:grpSpPr>
        <p:grpSp>
          <p:nvGrpSpPr>
            <p:cNvPr id="21" name="Group 20"/>
            <p:cNvGrpSpPr/>
            <p:nvPr/>
          </p:nvGrpSpPr>
          <p:grpSpPr>
            <a:xfrm>
              <a:off x="449945" y="930414"/>
              <a:ext cx="6433455" cy="4553366"/>
              <a:chOff x="449945" y="930414"/>
              <a:chExt cx="6433455" cy="4553366"/>
            </a:xfrm>
          </p:grpSpPr>
          <p:sp>
            <p:nvSpPr>
              <p:cNvPr id="11" name="TextBox 10"/>
              <p:cNvSpPr txBox="1"/>
              <p:nvPr/>
            </p:nvSpPr>
            <p:spPr>
              <a:xfrm>
                <a:off x="4052743" y="930414"/>
                <a:ext cx="1802193" cy="1015663"/>
              </a:xfrm>
              <a:prstGeom prst="rect">
                <a:avLst/>
              </a:prstGeom>
              <a:noFill/>
            </p:spPr>
            <p:txBody>
              <a:bodyPr wrap="square" rtlCol="0">
                <a:spAutoFit/>
              </a:bodyPr>
              <a:lstStyle/>
              <a:p>
                <a:r>
                  <a:rPr lang="en-US" sz="2000" dirty="0" smtClean="0">
                    <a:solidFill>
                      <a:srgbClr val="32BD5B"/>
                    </a:solidFill>
                    <a:latin typeface="Arial"/>
                    <a:cs typeface="Arial"/>
                  </a:rPr>
                  <a:t>Receivers</a:t>
                </a:r>
                <a:r>
                  <a:rPr lang="en-US" sz="2000" dirty="0" smtClean="0">
                    <a:solidFill>
                      <a:srgbClr val="74C643"/>
                    </a:solidFill>
                    <a:latin typeface="Arial"/>
                    <a:cs typeface="Arial"/>
                  </a:rPr>
                  <a:t> </a:t>
                </a:r>
                <a:r>
                  <a:rPr lang="en-US" sz="2000" dirty="0" smtClean="0">
                    <a:solidFill>
                      <a:srgbClr val="32BD5B"/>
                    </a:solidFill>
                    <a:latin typeface="Arial"/>
                    <a:cs typeface="Arial"/>
                  </a:rPr>
                  <a:t>every 200 </a:t>
                </a:r>
                <a:r>
                  <a:rPr lang="en-US" sz="2000" dirty="0" err="1" smtClean="0">
                    <a:solidFill>
                      <a:srgbClr val="32BD5B"/>
                    </a:solidFill>
                    <a:latin typeface="Arial"/>
                    <a:cs typeface="Arial"/>
                  </a:rPr>
                  <a:t>m</a:t>
                </a:r>
                <a:endParaRPr lang="en-US" sz="2000" dirty="0" smtClean="0">
                  <a:solidFill>
                    <a:srgbClr val="32BD5B"/>
                  </a:solidFill>
                  <a:latin typeface="Arial"/>
                  <a:cs typeface="Arial"/>
                </a:endParaRPr>
              </a:p>
              <a:p>
                <a:r>
                  <a:rPr lang="en-US" sz="2000" dirty="0" err="1" smtClean="0">
                    <a:solidFill>
                      <a:srgbClr val="32BD5B"/>
                    </a:solidFill>
                    <a:latin typeface="Arial"/>
                    <a:cs typeface="Arial"/>
                  </a:rPr>
                  <a:t>n</a:t>
                </a:r>
                <a:r>
                  <a:rPr lang="en-US" sz="2000" dirty="0" smtClean="0">
                    <a:solidFill>
                      <a:srgbClr val="32BD5B"/>
                    </a:solidFill>
                    <a:latin typeface="Arial"/>
                    <a:cs typeface="Arial"/>
                  </a:rPr>
                  <a:t> = 10</a:t>
                </a:r>
              </a:p>
            </p:txBody>
          </p:sp>
          <p:sp>
            <p:nvSpPr>
              <p:cNvPr id="7" name="TextBox 6"/>
              <p:cNvSpPr txBox="1"/>
              <p:nvPr/>
            </p:nvSpPr>
            <p:spPr>
              <a:xfrm>
                <a:off x="449945" y="4379217"/>
                <a:ext cx="1802193" cy="1015663"/>
              </a:xfrm>
              <a:prstGeom prst="rect">
                <a:avLst/>
              </a:prstGeom>
              <a:noFill/>
            </p:spPr>
            <p:txBody>
              <a:bodyPr wrap="square" rtlCol="0">
                <a:spAutoFit/>
              </a:bodyPr>
              <a:lstStyle/>
              <a:p>
                <a:r>
                  <a:rPr lang="en-US" sz="2000" dirty="0" smtClean="0">
                    <a:solidFill>
                      <a:srgbClr val="32BD5B"/>
                    </a:solidFill>
                    <a:latin typeface="Arial"/>
                    <a:cs typeface="Arial"/>
                  </a:rPr>
                  <a:t>Receivers every 200 </a:t>
                </a:r>
                <a:r>
                  <a:rPr lang="en-US" sz="2000" dirty="0" err="1" smtClean="0">
                    <a:solidFill>
                      <a:srgbClr val="32BD5B"/>
                    </a:solidFill>
                    <a:latin typeface="Arial"/>
                    <a:cs typeface="Arial"/>
                  </a:rPr>
                  <a:t>m</a:t>
                </a:r>
                <a:endParaRPr lang="en-US" sz="2000" dirty="0" smtClean="0">
                  <a:solidFill>
                    <a:srgbClr val="32BD5B"/>
                  </a:solidFill>
                  <a:latin typeface="Arial"/>
                  <a:cs typeface="Arial"/>
                </a:endParaRPr>
              </a:p>
              <a:p>
                <a:r>
                  <a:rPr lang="en-US" sz="2000" dirty="0" err="1" smtClean="0">
                    <a:solidFill>
                      <a:srgbClr val="32BD5B"/>
                    </a:solidFill>
                    <a:latin typeface="Arial"/>
                    <a:cs typeface="Arial"/>
                  </a:rPr>
                  <a:t>n</a:t>
                </a:r>
                <a:r>
                  <a:rPr lang="en-US" sz="2000" dirty="0" smtClean="0">
                    <a:solidFill>
                      <a:srgbClr val="32BD5B"/>
                    </a:solidFill>
                    <a:latin typeface="Arial"/>
                    <a:cs typeface="Arial"/>
                  </a:rPr>
                  <a:t> = 11</a:t>
                </a:r>
              </a:p>
            </p:txBody>
          </p:sp>
          <p:sp>
            <p:nvSpPr>
              <p:cNvPr id="8" name="Rectangle 7"/>
              <p:cNvSpPr/>
              <p:nvPr/>
            </p:nvSpPr>
            <p:spPr>
              <a:xfrm>
                <a:off x="2032236" y="4701620"/>
                <a:ext cx="1206264" cy="782160"/>
              </a:xfrm>
              <a:prstGeom prst="rect">
                <a:avLst/>
              </a:prstGeom>
              <a:noFill/>
              <a:ln w="22225">
                <a:solidFill>
                  <a:srgbClr val="32B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677136" y="1435100"/>
                <a:ext cx="1206264" cy="782160"/>
              </a:xfrm>
              <a:prstGeom prst="rect">
                <a:avLst/>
              </a:prstGeom>
              <a:noFill/>
              <a:ln w="22225">
                <a:solidFill>
                  <a:srgbClr val="32B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TextBox 22"/>
            <p:cNvSpPr txBox="1"/>
            <p:nvPr/>
          </p:nvSpPr>
          <p:spPr>
            <a:xfrm>
              <a:off x="750743" y="928757"/>
              <a:ext cx="2805257" cy="400110"/>
            </a:xfrm>
            <a:prstGeom prst="rect">
              <a:avLst/>
            </a:prstGeom>
            <a:noFill/>
          </p:spPr>
          <p:txBody>
            <a:bodyPr wrap="square" rtlCol="0">
              <a:spAutoFit/>
            </a:bodyPr>
            <a:lstStyle/>
            <a:p>
              <a:r>
                <a:rPr lang="en-US" sz="2000" dirty="0" smtClean="0">
                  <a:solidFill>
                    <a:srgbClr val="32BD5B"/>
                  </a:solidFill>
                  <a:latin typeface="Arial"/>
                  <a:cs typeface="Arial"/>
                </a:rPr>
                <a:t>Within-reef movement</a:t>
              </a:r>
            </a:p>
          </p:txBody>
        </p:sp>
      </p:grpSp>
      <p:grpSp>
        <p:nvGrpSpPr>
          <p:cNvPr id="27" name="Group 26"/>
          <p:cNvGrpSpPr/>
          <p:nvPr/>
        </p:nvGrpSpPr>
        <p:grpSpPr>
          <a:xfrm>
            <a:off x="1401842" y="2141060"/>
            <a:ext cx="6601938" cy="2191704"/>
            <a:chOff x="1401842" y="2141060"/>
            <a:chExt cx="6601938" cy="2191704"/>
          </a:xfrm>
        </p:grpSpPr>
        <p:grpSp>
          <p:nvGrpSpPr>
            <p:cNvPr id="22" name="Group 21"/>
            <p:cNvGrpSpPr/>
            <p:nvPr/>
          </p:nvGrpSpPr>
          <p:grpSpPr>
            <a:xfrm>
              <a:off x="1401842" y="2141060"/>
              <a:ext cx="6601938" cy="2191704"/>
              <a:chOff x="1401842" y="2141060"/>
              <a:chExt cx="6601938" cy="2191704"/>
            </a:xfrm>
          </p:grpSpPr>
          <p:sp>
            <p:nvSpPr>
              <p:cNvPr id="12" name="TextBox 11"/>
              <p:cNvSpPr txBox="1"/>
              <p:nvPr/>
            </p:nvSpPr>
            <p:spPr>
              <a:xfrm>
                <a:off x="5257800" y="2141060"/>
                <a:ext cx="287258" cy="369332"/>
              </a:xfrm>
              <a:prstGeom prst="rect">
                <a:avLst/>
              </a:prstGeom>
              <a:noFill/>
            </p:spPr>
            <p:txBody>
              <a:bodyPr wrap="none" rtlCol="0">
                <a:spAutoFit/>
              </a:bodyPr>
              <a:lstStyle/>
              <a:p>
                <a:r>
                  <a:rPr lang="en-US" dirty="0" err="1" smtClean="0">
                    <a:solidFill>
                      <a:srgbClr val="FF6600"/>
                    </a:solidFill>
                  </a:rPr>
                  <a:t>x</a:t>
                </a:r>
                <a:endParaRPr lang="en-US" dirty="0">
                  <a:solidFill>
                    <a:srgbClr val="FF6600"/>
                  </a:solidFill>
                </a:endParaRPr>
              </a:p>
            </p:txBody>
          </p:sp>
          <p:sp>
            <p:nvSpPr>
              <p:cNvPr id="13" name="TextBox 12"/>
              <p:cNvSpPr txBox="1"/>
              <p:nvPr/>
            </p:nvSpPr>
            <p:spPr>
              <a:xfrm>
                <a:off x="6443742" y="3721100"/>
                <a:ext cx="287258" cy="369332"/>
              </a:xfrm>
              <a:prstGeom prst="rect">
                <a:avLst/>
              </a:prstGeom>
              <a:noFill/>
            </p:spPr>
            <p:txBody>
              <a:bodyPr wrap="none" rtlCol="0">
                <a:spAutoFit/>
              </a:bodyPr>
              <a:lstStyle/>
              <a:p>
                <a:r>
                  <a:rPr lang="en-US" dirty="0" err="1" smtClean="0">
                    <a:solidFill>
                      <a:srgbClr val="FF6600"/>
                    </a:solidFill>
                  </a:rPr>
                  <a:t>x</a:t>
                </a:r>
                <a:endParaRPr lang="en-US" dirty="0">
                  <a:solidFill>
                    <a:srgbClr val="FF6600"/>
                  </a:solidFill>
                </a:endParaRPr>
              </a:p>
            </p:txBody>
          </p:sp>
          <p:sp>
            <p:nvSpPr>
              <p:cNvPr id="14" name="TextBox 13"/>
              <p:cNvSpPr txBox="1"/>
              <p:nvPr/>
            </p:nvSpPr>
            <p:spPr>
              <a:xfrm>
                <a:off x="6596142" y="3963432"/>
                <a:ext cx="287258" cy="369332"/>
              </a:xfrm>
              <a:prstGeom prst="rect">
                <a:avLst/>
              </a:prstGeom>
              <a:noFill/>
            </p:spPr>
            <p:txBody>
              <a:bodyPr wrap="none" rtlCol="0">
                <a:spAutoFit/>
              </a:bodyPr>
              <a:lstStyle/>
              <a:p>
                <a:r>
                  <a:rPr lang="en-US" dirty="0" err="1" smtClean="0">
                    <a:solidFill>
                      <a:srgbClr val="FF6600"/>
                    </a:solidFill>
                  </a:rPr>
                  <a:t>x</a:t>
                </a:r>
                <a:endParaRPr lang="en-US" dirty="0">
                  <a:solidFill>
                    <a:srgbClr val="FF6600"/>
                  </a:solidFill>
                </a:endParaRPr>
              </a:p>
            </p:txBody>
          </p:sp>
          <p:sp>
            <p:nvSpPr>
              <p:cNvPr id="15" name="TextBox 14"/>
              <p:cNvSpPr txBox="1"/>
              <p:nvPr/>
            </p:nvSpPr>
            <p:spPr>
              <a:xfrm>
                <a:off x="7429264" y="3237468"/>
                <a:ext cx="287258" cy="369332"/>
              </a:xfrm>
              <a:prstGeom prst="rect">
                <a:avLst/>
              </a:prstGeom>
              <a:noFill/>
            </p:spPr>
            <p:txBody>
              <a:bodyPr wrap="none" rtlCol="0">
                <a:spAutoFit/>
              </a:bodyPr>
              <a:lstStyle/>
              <a:p>
                <a:r>
                  <a:rPr lang="en-US" dirty="0" err="1" smtClean="0">
                    <a:solidFill>
                      <a:srgbClr val="FF6600"/>
                    </a:solidFill>
                  </a:rPr>
                  <a:t>x</a:t>
                </a:r>
                <a:endParaRPr lang="en-US" dirty="0">
                  <a:solidFill>
                    <a:srgbClr val="FF6600"/>
                  </a:solidFill>
                </a:endParaRPr>
              </a:p>
            </p:txBody>
          </p:sp>
          <p:sp>
            <p:nvSpPr>
              <p:cNvPr id="16" name="TextBox 15"/>
              <p:cNvSpPr txBox="1"/>
              <p:nvPr/>
            </p:nvSpPr>
            <p:spPr>
              <a:xfrm>
                <a:off x="1401842" y="2478126"/>
                <a:ext cx="287258" cy="369332"/>
              </a:xfrm>
              <a:prstGeom prst="rect">
                <a:avLst/>
              </a:prstGeom>
              <a:noFill/>
            </p:spPr>
            <p:txBody>
              <a:bodyPr wrap="none" rtlCol="0">
                <a:spAutoFit/>
              </a:bodyPr>
              <a:lstStyle/>
              <a:p>
                <a:r>
                  <a:rPr lang="en-US" dirty="0" err="1" smtClean="0">
                    <a:solidFill>
                      <a:srgbClr val="FF6600"/>
                    </a:solidFill>
                  </a:rPr>
                  <a:t>x</a:t>
                </a:r>
                <a:endParaRPr lang="en-US" dirty="0">
                  <a:solidFill>
                    <a:srgbClr val="FF6600"/>
                  </a:solidFill>
                </a:endParaRPr>
              </a:p>
            </p:txBody>
          </p:sp>
          <p:sp>
            <p:nvSpPr>
              <p:cNvPr id="17" name="TextBox 16"/>
              <p:cNvSpPr txBox="1"/>
              <p:nvPr/>
            </p:nvSpPr>
            <p:spPr>
              <a:xfrm>
                <a:off x="1401842" y="3052802"/>
                <a:ext cx="287258" cy="369332"/>
              </a:xfrm>
              <a:prstGeom prst="rect">
                <a:avLst/>
              </a:prstGeom>
              <a:noFill/>
            </p:spPr>
            <p:txBody>
              <a:bodyPr wrap="none" rtlCol="0">
                <a:spAutoFit/>
              </a:bodyPr>
              <a:lstStyle/>
              <a:p>
                <a:r>
                  <a:rPr lang="en-US" dirty="0" err="1" smtClean="0">
                    <a:solidFill>
                      <a:srgbClr val="FF6600"/>
                    </a:solidFill>
                  </a:rPr>
                  <a:t>x</a:t>
                </a:r>
                <a:endParaRPr lang="en-US" dirty="0">
                  <a:solidFill>
                    <a:srgbClr val="FF6600"/>
                  </a:solidFill>
                </a:endParaRPr>
              </a:p>
            </p:txBody>
          </p:sp>
          <p:sp>
            <p:nvSpPr>
              <p:cNvPr id="18" name="TextBox 17"/>
              <p:cNvSpPr txBox="1"/>
              <p:nvPr/>
            </p:nvSpPr>
            <p:spPr>
              <a:xfrm>
                <a:off x="1401842" y="3606800"/>
                <a:ext cx="287258" cy="369332"/>
              </a:xfrm>
              <a:prstGeom prst="rect">
                <a:avLst/>
              </a:prstGeom>
              <a:noFill/>
            </p:spPr>
            <p:txBody>
              <a:bodyPr wrap="none" rtlCol="0">
                <a:spAutoFit/>
              </a:bodyPr>
              <a:lstStyle/>
              <a:p>
                <a:r>
                  <a:rPr lang="en-US" dirty="0" err="1" smtClean="0">
                    <a:solidFill>
                      <a:srgbClr val="FF6600"/>
                    </a:solidFill>
                  </a:rPr>
                  <a:t>x</a:t>
                </a:r>
                <a:endParaRPr lang="en-US" dirty="0">
                  <a:solidFill>
                    <a:srgbClr val="FF6600"/>
                  </a:solidFill>
                </a:endParaRPr>
              </a:p>
            </p:txBody>
          </p:sp>
          <p:sp>
            <p:nvSpPr>
              <p:cNvPr id="19" name="TextBox 18"/>
              <p:cNvSpPr txBox="1"/>
              <p:nvPr/>
            </p:nvSpPr>
            <p:spPr>
              <a:xfrm>
                <a:off x="7716522" y="3422134"/>
                <a:ext cx="287258" cy="369332"/>
              </a:xfrm>
              <a:prstGeom prst="rect">
                <a:avLst/>
              </a:prstGeom>
              <a:noFill/>
            </p:spPr>
            <p:txBody>
              <a:bodyPr wrap="none" rtlCol="0">
                <a:spAutoFit/>
              </a:bodyPr>
              <a:lstStyle/>
              <a:p>
                <a:r>
                  <a:rPr lang="en-US" dirty="0" err="1" smtClean="0">
                    <a:solidFill>
                      <a:srgbClr val="FF6600"/>
                    </a:solidFill>
                  </a:rPr>
                  <a:t>x</a:t>
                </a:r>
                <a:endParaRPr lang="en-US" dirty="0">
                  <a:solidFill>
                    <a:srgbClr val="FF6600"/>
                  </a:solidFill>
                </a:endParaRPr>
              </a:p>
            </p:txBody>
          </p:sp>
          <p:sp>
            <p:nvSpPr>
              <p:cNvPr id="20" name="TextBox 19"/>
              <p:cNvSpPr txBox="1"/>
              <p:nvPr/>
            </p:nvSpPr>
            <p:spPr>
              <a:xfrm>
                <a:off x="7365764" y="3511034"/>
                <a:ext cx="287258" cy="369332"/>
              </a:xfrm>
              <a:prstGeom prst="rect">
                <a:avLst/>
              </a:prstGeom>
              <a:noFill/>
            </p:spPr>
            <p:txBody>
              <a:bodyPr wrap="none" rtlCol="0">
                <a:spAutoFit/>
              </a:bodyPr>
              <a:lstStyle/>
              <a:p>
                <a:r>
                  <a:rPr lang="en-US" dirty="0" err="1" smtClean="0">
                    <a:solidFill>
                      <a:srgbClr val="FF6600"/>
                    </a:solidFill>
                  </a:rPr>
                  <a:t>x</a:t>
                </a:r>
                <a:endParaRPr lang="en-US" dirty="0">
                  <a:solidFill>
                    <a:srgbClr val="FF6600"/>
                  </a:solidFill>
                </a:endParaRPr>
              </a:p>
            </p:txBody>
          </p:sp>
        </p:grpSp>
        <p:sp>
          <p:nvSpPr>
            <p:cNvPr id="24" name="TextBox 23"/>
            <p:cNvSpPr txBox="1"/>
            <p:nvPr/>
          </p:nvSpPr>
          <p:spPr>
            <a:xfrm>
              <a:off x="2476736" y="3110924"/>
              <a:ext cx="3619500" cy="400110"/>
            </a:xfrm>
            <a:prstGeom prst="rect">
              <a:avLst/>
            </a:prstGeom>
            <a:noFill/>
          </p:spPr>
          <p:txBody>
            <a:bodyPr wrap="square" rtlCol="0">
              <a:spAutoFit/>
            </a:bodyPr>
            <a:lstStyle/>
            <a:p>
              <a:r>
                <a:rPr lang="en-US" sz="2000" dirty="0" smtClean="0">
                  <a:solidFill>
                    <a:srgbClr val="FF6600"/>
                  </a:solidFill>
                  <a:latin typeface="Arial"/>
                  <a:cs typeface="Arial"/>
                </a:rPr>
                <a:t>Between-reef movement </a:t>
              </a:r>
              <a:r>
                <a:rPr lang="en-US" sz="2000" dirty="0" err="1" smtClean="0">
                  <a:solidFill>
                    <a:srgbClr val="FF6600"/>
                  </a:solidFill>
                  <a:latin typeface="Arial"/>
                  <a:cs typeface="Arial"/>
                </a:rPr>
                <a:t>n</a:t>
              </a:r>
              <a:r>
                <a:rPr lang="en-US" sz="2000" dirty="0" smtClean="0">
                  <a:solidFill>
                    <a:srgbClr val="FF6600"/>
                  </a:solidFill>
                  <a:latin typeface="Arial"/>
                  <a:cs typeface="Arial"/>
                </a:rPr>
                <a:t> = 9</a:t>
              </a:r>
            </a:p>
          </p:txBody>
        </p:sp>
      </p:grpSp>
      <p:sp>
        <p:nvSpPr>
          <p:cNvPr id="26" name="TextBox 25"/>
          <p:cNvSpPr txBox="1"/>
          <p:nvPr/>
        </p:nvSpPr>
        <p:spPr>
          <a:xfrm>
            <a:off x="1975852" y="218183"/>
            <a:ext cx="4467890" cy="461665"/>
          </a:xfrm>
          <a:prstGeom prst="rect">
            <a:avLst/>
          </a:prstGeom>
          <a:noFill/>
        </p:spPr>
        <p:txBody>
          <a:bodyPr wrap="none" rtlCol="0">
            <a:spAutoFit/>
          </a:bodyPr>
          <a:lstStyle/>
          <a:p>
            <a:r>
              <a:rPr lang="en-US" sz="2400" dirty="0" smtClean="0">
                <a:solidFill>
                  <a:srgbClr val="077161"/>
                </a:solidFill>
                <a:latin typeface="Arial"/>
                <a:cs typeface="Arial"/>
              </a:rPr>
              <a:t>Measuring adult fish movement</a:t>
            </a:r>
            <a:endParaRPr lang="en-US" sz="2400" dirty="0">
              <a:solidFill>
                <a:srgbClr val="077161"/>
              </a:solidFill>
              <a:latin typeface="Arial"/>
              <a:cs typeface="Arial"/>
            </a:endParaRPr>
          </a:p>
        </p:txBody>
      </p:sp>
      <p:sp>
        <p:nvSpPr>
          <p:cNvPr id="6" name="TextBox 5"/>
          <p:cNvSpPr txBox="1"/>
          <p:nvPr/>
        </p:nvSpPr>
        <p:spPr>
          <a:xfrm>
            <a:off x="1689100" y="180083"/>
            <a:ext cx="5688176" cy="461665"/>
          </a:xfrm>
          <a:prstGeom prst="rect">
            <a:avLst/>
          </a:prstGeom>
          <a:solidFill>
            <a:schemeClr val="bg2"/>
          </a:solidFill>
        </p:spPr>
        <p:txBody>
          <a:bodyPr wrap="none" rtlCol="0">
            <a:spAutoFit/>
          </a:bodyPr>
          <a:lstStyle/>
          <a:p>
            <a:r>
              <a:rPr lang="en-US" sz="2400" dirty="0" smtClean="0">
                <a:solidFill>
                  <a:srgbClr val="077161"/>
                </a:solidFill>
                <a:latin typeface="Arial"/>
                <a:cs typeface="Arial"/>
              </a:rPr>
              <a:t>Acoustic telemetry: array of 30 receivers</a:t>
            </a:r>
            <a:endParaRPr lang="en-US" sz="2400" dirty="0">
              <a:solidFill>
                <a:srgbClr val="077161"/>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CRS - Fernando Cagua - 5B 113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749300" y="6083300"/>
            <a:ext cx="7835900" cy="523220"/>
          </a:xfrm>
          <a:prstGeom prst="rect">
            <a:avLst/>
          </a:prstGeom>
          <a:noFill/>
        </p:spPr>
        <p:txBody>
          <a:bodyPr wrap="square" rtlCol="0">
            <a:spAutoFit/>
          </a:bodyPr>
          <a:lstStyle/>
          <a:p>
            <a:pPr algn="ctr"/>
            <a:r>
              <a:rPr lang="en-US" sz="2800" dirty="0" smtClean="0"/>
              <a:t>Wednesday, 11h30, </a:t>
            </a:r>
            <a:r>
              <a:rPr lang="en-US" sz="2800" dirty="0" err="1" smtClean="0"/>
              <a:t>Sebel</a:t>
            </a:r>
            <a:r>
              <a:rPr lang="en-US" sz="2800" dirty="0" smtClean="0"/>
              <a:t> Mossman</a:t>
            </a:r>
            <a:endParaRPr lang="en-US" sz="2800" dirty="0"/>
          </a:p>
        </p:txBody>
      </p:sp>
      <p:pic>
        <p:nvPicPr>
          <p:cNvPr id="6" name="Picture 5"/>
          <p:cNvPicPr>
            <a:picLocks noChangeAspect="1"/>
          </p:cNvPicPr>
          <p:nvPr/>
        </p:nvPicPr>
        <p:blipFill>
          <a:blip r:embed="rId4"/>
          <a:stretch>
            <a:fillRect/>
          </a:stretch>
        </p:blipFill>
        <p:spPr>
          <a:xfrm>
            <a:off x="-6350" y="4997450"/>
            <a:ext cx="1860550" cy="1860550"/>
          </a:xfrm>
          <a:prstGeom prst="rect">
            <a:avLst/>
          </a:prstGeom>
        </p:spPr>
      </p:pic>
      <p:sp>
        <p:nvSpPr>
          <p:cNvPr id="7" name="Rectangle 6"/>
          <p:cNvSpPr/>
          <p:nvPr/>
        </p:nvSpPr>
        <p:spPr>
          <a:xfrm>
            <a:off x="3213100" y="3327400"/>
            <a:ext cx="2794000" cy="825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dirty="0" smtClean="0">
                <a:solidFill>
                  <a:schemeClr val="tx1"/>
                </a:solidFill>
                <a:latin typeface="Arial"/>
                <a:cs typeface="Arial"/>
              </a:rPr>
              <a:t>reefs</a:t>
            </a:r>
            <a:endParaRPr lang="en-US" sz="2400" dirty="0">
              <a:solidFill>
                <a:schemeClr val="tx1"/>
              </a:solidFill>
              <a:latin typeface="Arial"/>
              <a:cs typeface="Arial"/>
            </a:endParaRPr>
          </a:p>
        </p:txBody>
      </p:sp>
    </p:spTree>
    <p:extLst>
      <p:ext uri="{BB962C8B-B14F-4D97-AF65-F5344CB8AC3E}">
        <p14:creationId xmlns:p14="http://schemas.microsoft.com/office/powerpoint/2010/main" val="501802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69836" y="358648"/>
            <a:ext cx="1861357" cy="461665"/>
          </a:xfrm>
          <a:prstGeom prst="rect">
            <a:avLst/>
          </a:prstGeom>
          <a:noFill/>
        </p:spPr>
        <p:txBody>
          <a:bodyPr wrap="none" rtlCol="0">
            <a:spAutoFit/>
          </a:bodyPr>
          <a:lstStyle/>
          <a:p>
            <a:r>
              <a:rPr lang="en-US" sz="2400" dirty="0" smtClean="0">
                <a:solidFill>
                  <a:srgbClr val="077161"/>
                </a:solidFill>
                <a:latin typeface="Arial"/>
                <a:cs typeface="Arial"/>
              </a:rPr>
              <a:t>Fish tagging</a:t>
            </a:r>
            <a:endParaRPr lang="en-US" sz="2400" dirty="0">
              <a:solidFill>
                <a:srgbClr val="077161"/>
              </a:solidFill>
              <a:latin typeface="Arial"/>
              <a:cs typeface="Arial"/>
            </a:endParaRPr>
          </a:p>
        </p:txBody>
      </p:sp>
      <p:sp>
        <p:nvSpPr>
          <p:cNvPr id="5" name="TextBox 4"/>
          <p:cNvSpPr txBox="1"/>
          <p:nvPr/>
        </p:nvSpPr>
        <p:spPr>
          <a:xfrm>
            <a:off x="356941" y="1158046"/>
            <a:ext cx="7483339" cy="1323439"/>
          </a:xfrm>
          <a:prstGeom prst="rect">
            <a:avLst/>
          </a:prstGeom>
          <a:noFill/>
        </p:spPr>
        <p:txBody>
          <a:bodyPr wrap="square" rtlCol="0">
            <a:spAutoFit/>
          </a:bodyPr>
          <a:lstStyle/>
          <a:p>
            <a:r>
              <a:rPr lang="en-US" sz="2000" dirty="0" smtClean="0">
                <a:solidFill>
                  <a:schemeClr val="accent2"/>
                </a:solidFill>
                <a:latin typeface="Arial"/>
                <a:cs typeface="Arial"/>
              </a:rPr>
              <a:t>400 fish; 42 species; divided between two reefs</a:t>
            </a:r>
          </a:p>
          <a:p>
            <a:r>
              <a:rPr lang="en-US" sz="2000" dirty="0" smtClean="0">
                <a:solidFill>
                  <a:schemeClr val="accent2"/>
                </a:solidFill>
                <a:latin typeface="Arial"/>
                <a:cs typeface="Arial"/>
              </a:rPr>
              <a:t>Capture, surgery, recovery, release on same day</a:t>
            </a:r>
          </a:p>
          <a:p>
            <a:endParaRPr lang="en-US" sz="2000" dirty="0" smtClean="0">
              <a:solidFill>
                <a:schemeClr val="accent2"/>
              </a:solidFill>
              <a:latin typeface="Arial"/>
              <a:cs typeface="Arial"/>
            </a:endParaRPr>
          </a:p>
          <a:p>
            <a:r>
              <a:rPr lang="en-US" sz="2000" dirty="0" smtClean="0">
                <a:solidFill>
                  <a:srgbClr val="CB6926"/>
                </a:solidFill>
                <a:latin typeface="Arial"/>
                <a:cs typeface="Arial"/>
              </a:rPr>
              <a:t> </a:t>
            </a:r>
            <a:endParaRPr lang="en-US" dirty="0">
              <a:solidFill>
                <a:srgbClr val="CB6926"/>
              </a:solidFill>
              <a:latin typeface="Arial"/>
              <a:cs typeface="Arial"/>
            </a:endParaRPr>
          </a:p>
        </p:txBody>
      </p:sp>
      <p:sp>
        <p:nvSpPr>
          <p:cNvPr id="9" name="Rectangle 8"/>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grpSp>
        <p:nvGrpSpPr>
          <p:cNvPr id="13" name="Group 12"/>
          <p:cNvGrpSpPr/>
          <p:nvPr/>
        </p:nvGrpSpPr>
        <p:grpSpPr>
          <a:xfrm>
            <a:off x="312117" y="1841499"/>
            <a:ext cx="7714283" cy="1372891"/>
            <a:chOff x="312117" y="2006599"/>
            <a:chExt cx="7714283" cy="1372891"/>
          </a:xfrm>
        </p:grpSpPr>
        <p:sp>
          <p:nvSpPr>
            <p:cNvPr id="6" name="TextBox 5"/>
            <p:cNvSpPr txBox="1"/>
            <p:nvPr/>
          </p:nvSpPr>
          <p:spPr>
            <a:xfrm>
              <a:off x="312117" y="2006599"/>
              <a:ext cx="7714283" cy="400110"/>
            </a:xfrm>
            <a:prstGeom prst="rect">
              <a:avLst/>
            </a:prstGeom>
            <a:noFill/>
          </p:spPr>
          <p:txBody>
            <a:bodyPr wrap="square" rtlCol="0">
              <a:spAutoFit/>
            </a:bodyPr>
            <a:lstStyle/>
            <a:p>
              <a:endParaRPr lang="en-US" sz="2000" dirty="0" smtClean="0">
                <a:solidFill>
                  <a:srgbClr val="74C643"/>
                </a:solidFill>
                <a:latin typeface="Arial"/>
                <a:cs typeface="Arial"/>
              </a:endParaRPr>
            </a:p>
          </p:txBody>
        </p:sp>
        <p:sp>
          <p:nvSpPr>
            <p:cNvPr id="10" name="TextBox 9"/>
            <p:cNvSpPr txBox="1"/>
            <p:nvPr/>
          </p:nvSpPr>
          <p:spPr>
            <a:xfrm>
              <a:off x="331541" y="2363827"/>
              <a:ext cx="7496163" cy="1015663"/>
            </a:xfrm>
            <a:prstGeom prst="rect">
              <a:avLst/>
            </a:prstGeom>
            <a:noFill/>
          </p:spPr>
          <p:txBody>
            <a:bodyPr wrap="none" rtlCol="0">
              <a:spAutoFit/>
            </a:bodyPr>
            <a:lstStyle/>
            <a:p>
              <a:r>
                <a:rPr lang="en-US" sz="2000" dirty="0" err="1" smtClean="0">
                  <a:solidFill>
                    <a:srgbClr val="32BD5B"/>
                  </a:solidFill>
                  <a:latin typeface="Arial"/>
                  <a:cs typeface="Arial"/>
                </a:rPr>
                <a:t>Vemco</a:t>
              </a:r>
              <a:r>
                <a:rPr lang="en-US" sz="2000" dirty="0" smtClean="0">
                  <a:solidFill>
                    <a:srgbClr val="32BD5B"/>
                  </a:solidFill>
                  <a:latin typeface="Arial"/>
                  <a:cs typeface="Arial"/>
                </a:rPr>
                <a:t> V13-1H tags, equal </a:t>
              </a:r>
              <a:r>
                <a:rPr lang="en-US" sz="2000" dirty="0" err="1" smtClean="0">
                  <a:solidFill>
                    <a:srgbClr val="32BD5B"/>
                  </a:solidFill>
                  <a:latin typeface="Arial"/>
                  <a:cs typeface="Arial"/>
                </a:rPr>
                <a:t>detectability</a:t>
              </a:r>
              <a:endParaRPr lang="en-US" sz="2000" dirty="0" smtClean="0">
                <a:solidFill>
                  <a:srgbClr val="32BD5B"/>
                </a:solidFill>
                <a:latin typeface="Arial"/>
                <a:cs typeface="Arial"/>
              </a:endParaRPr>
            </a:p>
            <a:p>
              <a:r>
                <a:rPr lang="en-US" sz="2000" dirty="0" smtClean="0">
                  <a:solidFill>
                    <a:srgbClr val="32BD5B"/>
                  </a:solidFill>
                  <a:latin typeface="Arial"/>
                  <a:cs typeface="Arial"/>
                </a:rPr>
                <a:t>Minimum: 26 mm total length, 300 </a:t>
              </a:r>
              <a:r>
                <a:rPr lang="en-US" sz="2000" dirty="0" err="1" smtClean="0">
                  <a:solidFill>
                    <a:srgbClr val="32BD5B"/>
                  </a:solidFill>
                  <a:latin typeface="Arial"/>
                  <a:cs typeface="Arial"/>
                </a:rPr>
                <a:t>g</a:t>
              </a:r>
              <a:r>
                <a:rPr lang="en-US" sz="2000" dirty="0" smtClean="0">
                  <a:solidFill>
                    <a:srgbClr val="32BD5B"/>
                  </a:solidFill>
                  <a:latin typeface="Arial"/>
                  <a:cs typeface="Arial"/>
                </a:rPr>
                <a:t> wet weight, sexually mature</a:t>
              </a:r>
            </a:p>
            <a:p>
              <a:endParaRPr lang="en-US" sz="2000" dirty="0">
                <a:solidFill>
                  <a:srgbClr val="32BD5B"/>
                </a:solidFill>
                <a:latin typeface="Arial"/>
                <a:cs typeface="Arial"/>
              </a:endParaRPr>
            </a:p>
          </p:txBody>
        </p:sp>
      </p:grpSp>
      <p:pic>
        <p:nvPicPr>
          <p:cNvPr id="12" name="Picture 11" descr="Fer releasing fish update 2012.jpg"/>
          <p:cNvPicPr>
            <a:picLocks noChangeAspect="1"/>
          </p:cNvPicPr>
          <p:nvPr/>
        </p:nvPicPr>
        <p:blipFill>
          <a:blip r:embed="rId3"/>
          <a:stretch>
            <a:fillRect/>
          </a:stretch>
        </p:blipFill>
        <p:spPr>
          <a:xfrm>
            <a:off x="4648104" y="3819250"/>
            <a:ext cx="3796228" cy="2847171"/>
          </a:xfrm>
          <a:prstGeom prst="rect">
            <a:avLst/>
          </a:prstGeom>
        </p:spPr>
      </p:pic>
      <p:pic>
        <p:nvPicPr>
          <p:cNvPr id="14" name="Picture 13" descr="surgery with Maha low res.jpg"/>
          <p:cNvPicPr>
            <a:picLocks noChangeAspect="1"/>
          </p:cNvPicPr>
          <p:nvPr/>
        </p:nvPicPr>
        <p:blipFill>
          <a:blip r:embed="rId4"/>
          <a:stretch>
            <a:fillRect/>
          </a:stretch>
        </p:blipFill>
        <p:spPr>
          <a:xfrm>
            <a:off x="142875" y="3639274"/>
            <a:ext cx="4137796" cy="3103347"/>
          </a:xfrm>
          <a:prstGeom prst="rect">
            <a:avLst/>
          </a:prstGeom>
        </p:spPr>
      </p:pic>
      <p:sp>
        <p:nvSpPr>
          <p:cNvPr id="11" name="TextBox 10"/>
          <p:cNvSpPr txBox="1"/>
          <p:nvPr/>
        </p:nvSpPr>
        <p:spPr>
          <a:xfrm>
            <a:off x="331541" y="3111500"/>
            <a:ext cx="7669459" cy="400110"/>
          </a:xfrm>
          <a:prstGeom prst="rect">
            <a:avLst/>
          </a:prstGeom>
          <a:noFill/>
        </p:spPr>
        <p:txBody>
          <a:bodyPr wrap="square" rtlCol="0">
            <a:spAutoFit/>
          </a:bodyPr>
          <a:lstStyle/>
          <a:p>
            <a:r>
              <a:rPr lang="en-US" sz="2000" dirty="0" smtClean="0">
                <a:solidFill>
                  <a:srgbClr val="3366FF"/>
                </a:solidFill>
                <a:latin typeface="Arial"/>
                <a:cs typeface="Arial"/>
              </a:rPr>
              <a:t>Over 6 weeks (Sep-Oct 2011)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l Jadir track and moorings.pdf"/>
          <p:cNvPicPr>
            <a:picLocks noChangeAspect="1"/>
          </p:cNvPicPr>
          <p:nvPr/>
        </p:nvPicPr>
        <p:blipFill>
          <a:blip r:embed="rId3"/>
          <a:stretch>
            <a:fillRect/>
          </a:stretch>
        </p:blipFill>
        <p:spPr>
          <a:xfrm>
            <a:off x="968929" y="576780"/>
            <a:ext cx="6981887" cy="6319843"/>
          </a:xfrm>
          <a:prstGeom prst="rect">
            <a:avLst/>
          </a:prstGeom>
        </p:spPr>
      </p:pic>
      <p:sp>
        <p:nvSpPr>
          <p:cNvPr id="9" name="Rectangle 8"/>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
        <p:nvSpPr>
          <p:cNvPr id="14" name="TextBox 13"/>
          <p:cNvSpPr txBox="1"/>
          <p:nvPr/>
        </p:nvSpPr>
        <p:spPr>
          <a:xfrm>
            <a:off x="2640146" y="220148"/>
            <a:ext cx="3845073" cy="738664"/>
          </a:xfrm>
          <a:prstGeom prst="rect">
            <a:avLst/>
          </a:prstGeom>
          <a:noFill/>
        </p:spPr>
        <p:txBody>
          <a:bodyPr wrap="none" rtlCol="0">
            <a:spAutoFit/>
          </a:bodyPr>
          <a:lstStyle/>
          <a:p>
            <a:pPr algn="ctr"/>
            <a:r>
              <a:rPr lang="en-US" sz="2400" dirty="0" smtClean="0">
                <a:solidFill>
                  <a:srgbClr val="077161"/>
                </a:solidFill>
                <a:latin typeface="Arial"/>
                <a:cs typeface="Arial"/>
              </a:rPr>
              <a:t>Within-reef movement only</a:t>
            </a:r>
          </a:p>
          <a:p>
            <a:endParaRPr lang="en-US" dirty="0" smtClean="0">
              <a:solidFill>
                <a:srgbClr val="077161"/>
              </a:solidFill>
              <a:latin typeface="Arial"/>
              <a:cs typeface="Arial"/>
            </a:endParaRPr>
          </a:p>
        </p:txBody>
      </p:sp>
      <p:grpSp>
        <p:nvGrpSpPr>
          <p:cNvPr id="35" name="Group 34"/>
          <p:cNvGrpSpPr/>
          <p:nvPr/>
        </p:nvGrpSpPr>
        <p:grpSpPr>
          <a:xfrm>
            <a:off x="1867842" y="207448"/>
            <a:ext cx="5482777" cy="4423505"/>
            <a:chOff x="1867842" y="207448"/>
            <a:chExt cx="5482777" cy="4423505"/>
          </a:xfrm>
        </p:grpSpPr>
        <p:grpSp>
          <p:nvGrpSpPr>
            <p:cNvPr id="19" name="Group 18"/>
            <p:cNvGrpSpPr/>
            <p:nvPr/>
          </p:nvGrpSpPr>
          <p:grpSpPr>
            <a:xfrm>
              <a:off x="1867842" y="207448"/>
              <a:ext cx="5482777" cy="4423505"/>
              <a:chOff x="1867842" y="207448"/>
              <a:chExt cx="5482777" cy="4423505"/>
            </a:xfrm>
          </p:grpSpPr>
          <p:grpSp>
            <p:nvGrpSpPr>
              <p:cNvPr id="18" name="Group 17"/>
              <p:cNvGrpSpPr/>
              <p:nvPr/>
            </p:nvGrpSpPr>
            <p:grpSpPr>
              <a:xfrm>
                <a:off x="1867842" y="1281996"/>
                <a:ext cx="2241816" cy="3348957"/>
                <a:chOff x="1867842" y="1281996"/>
                <a:chExt cx="2241816" cy="3348957"/>
              </a:xfrm>
            </p:grpSpPr>
            <p:sp>
              <p:nvSpPr>
                <p:cNvPr id="30" name="Freeform 29"/>
                <p:cNvSpPr/>
                <p:nvPr/>
              </p:nvSpPr>
              <p:spPr>
                <a:xfrm>
                  <a:off x="2285372" y="2483532"/>
                  <a:ext cx="1518817" cy="2147421"/>
                </a:xfrm>
                <a:custGeom>
                  <a:avLst/>
                  <a:gdLst>
                    <a:gd name="connsiteX0" fmla="*/ 1518817 w 1518817"/>
                    <a:gd name="connsiteY0" fmla="*/ 2147421 h 2147421"/>
                    <a:gd name="connsiteX1" fmla="*/ 523730 w 1518817"/>
                    <a:gd name="connsiteY1" fmla="*/ 1518908 h 2147421"/>
                    <a:gd name="connsiteX2" fmla="*/ 78559 w 1518817"/>
                    <a:gd name="connsiteY2" fmla="*/ 235693 h 2147421"/>
                    <a:gd name="connsiteX3" fmla="*/ 52373 w 1518817"/>
                    <a:gd name="connsiteY3" fmla="*/ 104752 h 2147421"/>
                  </a:gdLst>
                  <a:ahLst/>
                  <a:cxnLst>
                    <a:cxn ang="0">
                      <a:pos x="connsiteX0" y="connsiteY0"/>
                    </a:cxn>
                    <a:cxn ang="0">
                      <a:pos x="connsiteX1" y="connsiteY1"/>
                    </a:cxn>
                    <a:cxn ang="0">
                      <a:pos x="connsiteX2" y="connsiteY2"/>
                    </a:cxn>
                    <a:cxn ang="0">
                      <a:pos x="connsiteX3" y="connsiteY3"/>
                    </a:cxn>
                  </a:cxnLst>
                  <a:rect l="l" t="t" r="r" b="b"/>
                  <a:pathLst>
                    <a:path w="1518817" h="2147421">
                      <a:moveTo>
                        <a:pt x="1518817" y="2147421"/>
                      </a:moveTo>
                      <a:cubicBezTo>
                        <a:pt x="1141295" y="1992475"/>
                        <a:pt x="763773" y="1837529"/>
                        <a:pt x="523730" y="1518908"/>
                      </a:cubicBezTo>
                      <a:cubicBezTo>
                        <a:pt x="283687" y="1200287"/>
                        <a:pt x="157119" y="471386"/>
                        <a:pt x="78559" y="235693"/>
                      </a:cubicBezTo>
                      <a:cubicBezTo>
                        <a:pt x="0" y="0"/>
                        <a:pt x="26186" y="52376"/>
                        <a:pt x="52373" y="104752"/>
                      </a:cubicBezTo>
                    </a:path>
                  </a:pathLst>
                </a:custGeom>
                <a:ln>
                  <a:solidFill>
                    <a:srgbClr val="32BD5B"/>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TextBox 44"/>
                <p:cNvSpPr txBox="1"/>
                <p:nvPr/>
              </p:nvSpPr>
              <p:spPr>
                <a:xfrm>
                  <a:off x="3337429" y="1281996"/>
                  <a:ext cx="772229" cy="369332"/>
                </a:xfrm>
                <a:prstGeom prst="rect">
                  <a:avLst/>
                </a:prstGeom>
                <a:noFill/>
              </p:spPr>
              <p:txBody>
                <a:bodyPr wrap="none" rtlCol="0">
                  <a:spAutoFit/>
                </a:bodyPr>
                <a:lstStyle/>
                <a:p>
                  <a:r>
                    <a:rPr lang="en-US" dirty="0" smtClean="0">
                      <a:solidFill>
                        <a:srgbClr val="32BD5B"/>
                      </a:solidFill>
                    </a:rPr>
                    <a:t>200 </a:t>
                  </a:r>
                  <a:r>
                    <a:rPr lang="en-US" dirty="0" err="1" smtClean="0">
                      <a:solidFill>
                        <a:srgbClr val="32BD5B"/>
                      </a:solidFill>
                    </a:rPr>
                    <a:t>m</a:t>
                  </a:r>
                  <a:endParaRPr lang="en-US" dirty="0">
                    <a:solidFill>
                      <a:srgbClr val="32BD5B"/>
                    </a:solidFill>
                  </a:endParaRPr>
                </a:p>
              </p:txBody>
            </p:sp>
            <p:sp>
              <p:nvSpPr>
                <p:cNvPr id="46" name="TextBox 45"/>
                <p:cNvSpPr txBox="1"/>
                <p:nvPr/>
              </p:nvSpPr>
              <p:spPr>
                <a:xfrm>
                  <a:off x="3021499" y="3976161"/>
                  <a:ext cx="772229" cy="369332"/>
                </a:xfrm>
                <a:prstGeom prst="rect">
                  <a:avLst/>
                </a:prstGeom>
                <a:noFill/>
              </p:spPr>
              <p:txBody>
                <a:bodyPr wrap="none" rtlCol="0">
                  <a:spAutoFit/>
                </a:bodyPr>
                <a:lstStyle/>
                <a:p>
                  <a:r>
                    <a:rPr lang="en-US" dirty="0" smtClean="0">
                      <a:solidFill>
                        <a:srgbClr val="32BD5B"/>
                      </a:solidFill>
                    </a:rPr>
                    <a:t>220 </a:t>
                  </a:r>
                  <a:r>
                    <a:rPr lang="en-US" dirty="0" err="1" smtClean="0">
                      <a:solidFill>
                        <a:srgbClr val="32BD5B"/>
                      </a:solidFill>
                    </a:rPr>
                    <a:t>m</a:t>
                  </a:r>
                  <a:endParaRPr lang="en-US" dirty="0">
                    <a:solidFill>
                      <a:srgbClr val="32BD5B"/>
                    </a:solidFill>
                  </a:endParaRPr>
                </a:p>
              </p:txBody>
            </p:sp>
            <p:sp>
              <p:nvSpPr>
                <p:cNvPr id="49" name="TextBox 48"/>
                <p:cNvSpPr txBox="1"/>
                <p:nvPr/>
              </p:nvSpPr>
              <p:spPr>
                <a:xfrm>
                  <a:off x="1867842" y="3362468"/>
                  <a:ext cx="772229" cy="369332"/>
                </a:xfrm>
                <a:prstGeom prst="rect">
                  <a:avLst/>
                </a:prstGeom>
                <a:noFill/>
              </p:spPr>
              <p:txBody>
                <a:bodyPr wrap="none" rtlCol="0">
                  <a:spAutoFit/>
                </a:bodyPr>
                <a:lstStyle/>
                <a:p>
                  <a:r>
                    <a:rPr lang="en-US" dirty="0" smtClean="0">
                      <a:solidFill>
                        <a:srgbClr val="32BD5B"/>
                      </a:solidFill>
                    </a:rPr>
                    <a:t>430 </a:t>
                  </a:r>
                  <a:r>
                    <a:rPr lang="en-US" dirty="0" err="1" smtClean="0">
                      <a:solidFill>
                        <a:srgbClr val="32BD5B"/>
                      </a:solidFill>
                    </a:rPr>
                    <a:t>m</a:t>
                  </a:r>
                  <a:endParaRPr lang="en-US" dirty="0">
                    <a:solidFill>
                      <a:srgbClr val="32BD5B"/>
                    </a:solidFill>
                  </a:endParaRPr>
                </a:p>
              </p:txBody>
            </p:sp>
          </p:grpSp>
          <p:sp>
            <p:nvSpPr>
              <p:cNvPr id="17" name="TextBox 16"/>
              <p:cNvSpPr txBox="1"/>
              <p:nvPr/>
            </p:nvSpPr>
            <p:spPr>
              <a:xfrm>
                <a:off x="1982142" y="207448"/>
                <a:ext cx="5368477" cy="738664"/>
              </a:xfrm>
              <a:prstGeom prst="rect">
                <a:avLst/>
              </a:prstGeom>
              <a:solidFill>
                <a:schemeClr val="bg2"/>
              </a:solidFill>
            </p:spPr>
            <p:txBody>
              <a:bodyPr wrap="none" rtlCol="0">
                <a:spAutoFit/>
              </a:bodyPr>
              <a:lstStyle/>
              <a:p>
                <a:pPr algn="ctr"/>
                <a:r>
                  <a:rPr lang="en-US" sz="2400" dirty="0" smtClean="0">
                    <a:solidFill>
                      <a:srgbClr val="077161"/>
                    </a:solidFill>
                    <a:latin typeface="Arial"/>
                    <a:cs typeface="Arial"/>
                  </a:rPr>
                  <a:t>Distances between pairs of detections</a:t>
                </a:r>
              </a:p>
              <a:p>
                <a:endParaRPr lang="en-US" dirty="0" smtClean="0">
                  <a:solidFill>
                    <a:srgbClr val="077161"/>
                  </a:solidFill>
                  <a:latin typeface="Arial"/>
                  <a:cs typeface="Arial"/>
                </a:endParaRPr>
              </a:p>
            </p:txBody>
          </p:sp>
        </p:grpSp>
        <p:cxnSp>
          <p:nvCxnSpPr>
            <p:cNvPr id="22" name="Straight Arrow Connector 21"/>
            <p:cNvCxnSpPr/>
            <p:nvPr/>
          </p:nvCxnSpPr>
          <p:spPr>
            <a:xfrm rot="10800000">
              <a:off x="3199299" y="1702128"/>
              <a:ext cx="967568" cy="1588"/>
            </a:xfrm>
            <a:prstGeom prst="straightConnector1">
              <a:avLst/>
            </a:prstGeom>
            <a:ln>
              <a:solidFill>
                <a:srgbClr val="32BD5B"/>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rot="5400000">
              <a:off x="2541455" y="1815107"/>
              <a:ext cx="678216" cy="531634"/>
            </a:xfrm>
            <a:prstGeom prst="straightConnector1">
              <a:avLst/>
            </a:prstGeom>
            <a:ln>
              <a:solidFill>
                <a:srgbClr val="32BD5B"/>
              </a:solidFill>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2159942" y="1714828"/>
              <a:ext cx="772229" cy="369332"/>
            </a:xfrm>
            <a:prstGeom prst="rect">
              <a:avLst/>
            </a:prstGeom>
            <a:noFill/>
          </p:spPr>
          <p:txBody>
            <a:bodyPr wrap="none" rtlCol="0">
              <a:spAutoFit/>
            </a:bodyPr>
            <a:lstStyle/>
            <a:p>
              <a:r>
                <a:rPr lang="en-US" dirty="0" smtClean="0">
                  <a:solidFill>
                    <a:srgbClr val="32BD5B"/>
                  </a:solidFill>
                </a:rPr>
                <a:t>210 </a:t>
              </a:r>
              <a:r>
                <a:rPr lang="en-US" dirty="0" err="1" smtClean="0">
                  <a:solidFill>
                    <a:srgbClr val="32BD5B"/>
                  </a:solidFill>
                </a:rPr>
                <a:t>m</a:t>
              </a:r>
              <a:endParaRPr lang="en-US" dirty="0">
                <a:solidFill>
                  <a:srgbClr val="32BD5B"/>
                </a:solidFill>
              </a:endParaRPr>
            </a:p>
          </p:txBody>
        </p:sp>
        <p:cxnSp>
          <p:nvCxnSpPr>
            <p:cNvPr id="33" name="Straight Arrow Connector 32"/>
            <p:cNvCxnSpPr/>
            <p:nvPr/>
          </p:nvCxnSpPr>
          <p:spPr>
            <a:xfrm rot="10800000">
              <a:off x="3146380" y="3731801"/>
              <a:ext cx="963278" cy="613693"/>
            </a:xfrm>
            <a:prstGeom prst="straightConnector1">
              <a:avLst/>
            </a:prstGeom>
            <a:ln>
              <a:solidFill>
                <a:srgbClr val="32BD5B"/>
              </a:solidFill>
              <a:tailEnd type="arrow"/>
            </a:ln>
          </p:spPr>
          <p:style>
            <a:lnRef idx="2">
              <a:schemeClr val="accent1"/>
            </a:lnRef>
            <a:fillRef idx="0">
              <a:schemeClr val="accent1"/>
            </a:fillRef>
            <a:effectRef idx="1">
              <a:schemeClr val="accent1"/>
            </a:effectRef>
            <a:fontRef idx="minor">
              <a:schemeClr val="tx1"/>
            </a:fontRef>
          </p:style>
        </p:cxnSp>
      </p:grpSp>
      <p:sp>
        <p:nvSpPr>
          <p:cNvPr id="4" name="TextBox 3"/>
          <p:cNvSpPr txBox="1"/>
          <p:nvPr/>
        </p:nvSpPr>
        <p:spPr>
          <a:xfrm>
            <a:off x="104775" y="190133"/>
            <a:ext cx="8906931" cy="1015663"/>
          </a:xfrm>
          <a:prstGeom prst="rect">
            <a:avLst/>
          </a:prstGeom>
          <a:solidFill>
            <a:schemeClr val="bg2"/>
          </a:solidFill>
        </p:spPr>
        <p:txBody>
          <a:bodyPr wrap="none" rtlCol="0">
            <a:spAutoFit/>
          </a:bodyPr>
          <a:lstStyle/>
          <a:p>
            <a:pPr algn="ctr"/>
            <a:r>
              <a:rPr lang="en-US" sz="2400" dirty="0" smtClean="0">
                <a:solidFill>
                  <a:srgbClr val="077161"/>
                </a:solidFill>
                <a:latin typeface="Arial"/>
                <a:cs typeface="Arial"/>
              </a:rPr>
              <a:t>1. Mean total distance travelled per day</a:t>
            </a:r>
          </a:p>
          <a:p>
            <a:endParaRPr lang="en-US" dirty="0" smtClean="0">
              <a:solidFill>
                <a:srgbClr val="077161"/>
              </a:solidFill>
              <a:latin typeface="Arial"/>
              <a:cs typeface="Arial"/>
            </a:endParaRPr>
          </a:p>
          <a:p>
            <a:pPr algn="ctr"/>
            <a:r>
              <a:rPr lang="en-US" dirty="0" smtClean="0">
                <a:solidFill>
                  <a:srgbClr val="32BD5B"/>
                </a:solidFill>
                <a:latin typeface="Arial"/>
                <a:cs typeface="Arial"/>
              </a:rPr>
              <a:t>200 + 210 + 430 + 220 </a:t>
            </a:r>
            <a:r>
              <a:rPr lang="en-US" dirty="0" smtClean="0">
                <a:solidFill>
                  <a:srgbClr val="077161"/>
                </a:solidFill>
                <a:latin typeface="Arial"/>
                <a:cs typeface="Arial"/>
              </a:rPr>
              <a:t>= total distance per day, averaged over entire detection period</a:t>
            </a:r>
            <a:endParaRPr lang="en-US" dirty="0">
              <a:solidFill>
                <a:srgbClr val="077161"/>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pic>
        <p:nvPicPr>
          <p:cNvPr id="11" name="Picture 10" descr="Al Jadir track and moorings.pdf"/>
          <p:cNvPicPr>
            <a:picLocks noChangeAspect="1"/>
          </p:cNvPicPr>
          <p:nvPr/>
        </p:nvPicPr>
        <p:blipFill>
          <a:blip r:embed="rId3"/>
          <a:stretch>
            <a:fillRect/>
          </a:stretch>
        </p:blipFill>
        <p:spPr>
          <a:xfrm>
            <a:off x="968929" y="589480"/>
            <a:ext cx="6981887" cy="6319843"/>
          </a:xfrm>
          <a:prstGeom prst="rect">
            <a:avLst/>
          </a:prstGeom>
        </p:spPr>
      </p:pic>
      <p:sp>
        <p:nvSpPr>
          <p:cNvPr id="4" name="TextBox 3"/>
          <p:cNvSpPr txBox="1"/>
          <p:nvPr/>
        </p:nvSpPr>
        <p:spPr>
          <a:xfrm>
            <a:off x="940266" y="177433"/>
            <a:ext cx="7225167" cy="1015663"/>
          </a:xfrm>
          <a:prstGeom prst="rect">
            <a:avLst/>
          </a:prstGeom>
          <a:noFill/>
        </p:spPr>
        <p:txBody>
          <a:bodyPr wrap="none" rtlCol="0">
            <a:spAutoFit/>
          </a:bodyPr>
          <a:lstStyle/>
          <a:p>
            <a:pPr algn="ctr"/>
            <a:r>
              <a:rPr lang="en-US" sz="2400" dirty="0" smtClean="0">
                <a:solidFill>
                  <a:srgbClr val="077161"/>
                </a:solidFill>
                <a:latin typeface="Arial"/>
                <a:cs typeface="Arial"/>
              </a:rPr>
              <a:t>2. Mean maximum distance travelled per day</a:t>
            </a:r>
          </a:p>
          <a:p>
            <a:endParaRPr lang="en-US" dirty="0" smtClean="0">
              <a:solidFill>
                <a:srgbClr val="077161"/>
              </a:solidFill>
              <a:latin typeface="Arial"/>
              <a:cs typeface="Arial"/>
            </a:endParaRPr>
          </a:p>
          <a:p>
            <a:r>
              <a:rPr lang="en-US" dirty="0" smtClean="0">
                <a:solidFill>
                  <a:srgbClr val="32BD5B"/>
                </a:solidFill>
                <a:latin typeface="Arial"/>
                <a:cs typeface="Arial"/>
              </a:rPr>
              <a:t>840 </a:t>
            </a:r>
            <a:r>
              <a:rPr lang="en-US" dirty="0" err="1" smtClean="0">
                <a:solidFill>
                  <a:srgbClr val="32BD5B"/>
                </a:solidFill>
                <a:latin typeface="Arial"/>
                <a:cs typeface="Arial"/>
              </a:rPr>
              <a:t>m</a:t>
            </a:r>
            <a:r>
              <a:rPr lang="en-US" dirty="0" smtClean="0">
                <a:solidFill>
                  <a:srgbClr val="32BD5B"/>
                </a:solidFill>
                <a:latin typeface="Arial"/>
                <a:cs typeface="Arial"/>
              </a:rPr>
              <a:t> </a:t>
            </a:r>
            <a:r>
              <a:rPr lang="en-US" dirty="0" smtClean="0">
                <a:solidFill>
                  <a:srgbClr val="077161"/>
                </a:solidFill>
                <a:latin typeface="Arial"/>
                <a:cs typeface="Arial"/>
              </a:rPr>
              <a:t>= max distance per day, averaged over entire detection period</a:t>
            </a:r>
            <a:endParaRPr lang="en-US" dirty="0">
              <a:solidFill>
                <a:srgbClr val="077161"/>
              </a:solidFill>
              <a:latin typeface="Arial"/>
              <a:cs typeface="Arial"/>
            </a:endParaRPr>
          </a:p>
        </p:txBody>
      </p:sp>
      <p:grpSp>
        <p:nvGrpSpPr>
          <p:cNvPr id="47" name="Group 46"/>
          <p:cNvGrpSpPr/>
          <p:nvPr/>
        </p:nvGrpSpPr>
        <p:grpSpPr>
          <a:xfrm>
            <a:off x="2425700" y="1816100"/>
            <a:ext cx="2527300" cy="2628900"/>
            <a:chOff x="2425700" y="1816100"/>
            <a:chExt cx="2527300" cy="2628900"/>
          </a:xfrm>
        </p:grpSpPr>
        <p:cxnSp>
          <p:nvCxnSpPr>
            <p:cNvPr id="36" name="Straight Connector 35"/>
            <p:cNvCxnSpPr/>
            <p:nvPr/>
          </p:nvCxnSpPr>
          <p:spPr>
            <a:xfrm rot="10800000">
              <a:off x="3035300" y="3898900"/>
              <a:ext cx="965200" cy="546100"/>
            </a:xfrm>
            <a:prstGeom prst="line">
              <a:avLst/>
            </a:prstGeom>
            <a:ln>
              <a:solidFill>
                <a:srgbClr val="32BD5B"/>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rot="16200000" flipV="1">
              <a:off x="2095500" y="2959100"/>
              <a:ext cx="1270000" cy="609599"/>
            </a:xfrm>
            <a:prstGeom prst="line">
              <a:avLst/>
            </a:prstGeom>
            <a:ln>
              <a:solidFill>
                <a:srgbClr val="32BD5B"/>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rot="5400000" flipH="1" flipV="1">
              <a:off x="2324101" y="1917700"/>
              <a:ext cx="812799" cy="609600"/>
            </a:xfrm>
            <a:prstGeom prst="line">
              <a:avLst/>
            </a:prstGeom>
            <a:ln>
              <a:solidFill>
                <a:srgbClr val="32BD5B"/>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3035301" y="1816100"/>
              <a:ext cx="1181099" cy="1588"/>
            </a:xfrm>
            <a:prstGeom prst="line">
              <a:avLst/>
            </a:prstGeom>
            <a:ln>
              <a:solidFill>
                <a:srgbClr val="32BD5B"/>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4216400" y="1816100"/>
              <a:ext cx="736600" cy="1588"/>
            </a:xfrm>
            <a:prstGeom prst="line">
              <a:avLst/>
            </a:prstGeom>
            <a:ln>
              <a:solidFill>
                <a:srgbClr val="32BD5B"/>
              </a:solidFill>
            </a:ln>
          </p:spPr>
          <p:style>
            <a:lnRef idx="2">
              <a:schemeClr val="accent1"/>
            </a:lnRef>
            <a:fillRef idx="0">
              <a:schemeClr val="accent1"/>
            </a:fillRef>
            <a:effectRef idx="1">
              <a:schemeClr val="accent1"/>
            </a:effectRef>
            <a:fontRef idx="minor">
              <a:schemeClr val="tx1"/>
            </a:fontRef>
          </p:style>
        </p:cxnSp>
      </p:grpSp>
      <p:sp>
        <p:nvSpPr>
          <p:cNvPr id="48" name="TextBox 47"/>
          <p:cNvSpPr txBox="1"/>
          <p:nvPr/>
        </p:nvSpPr>
        <p:spPr>
          <a:xfrm>
            <a:off x="1867842" y="3362468"/>
            <a:ext cx="772229" cy="369332"/>
          </a:xfrm>
          <a:prstGeom prst="rect">
            <a:avLst/>
          </a:prstGeom>
          <a:noFill/>
        </p:spPr>
        <p:txBody>
          <a:bodyPr wrap="none" rtlCol="0">
            <a:spAutoFit/>
          </a:bodyPr>
          <a:lstStyle/>
          <a:p>
            <a:r>
              <a:rPr lang="en-US" dirty="0" smtClean="0">
                <a:solidFill>
                  <a:srgbClr val="32BD5B"/>
                </a:solidFill>
              </a:rPr>
              <a:t>840 </a:t>
            </a:r>
            <a:r>
              <a:rPr lang="en-US" dirty="0" err="1" smtClean="0">
                <a:solidFill>
                  <a:srgbClr val="32BD5B"/>
                </a:solidFill>
              </a:rPr>
              <a:t>m</a:t>
            </a:r>
            <a:endParaRPr lang="en-US" dirty="0">
              <a:solidFill>
                <a:srgbClr val="32BD5B"/>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
        <p:nvSpPr>
          <p:cNvPr id="5" name="TextBox 4"/>
          <p:cNvSpPr txBox="1"/>
          <p:nvPr/>
        </p:nvSpPr>
        <p:spPr>
          <a:xfrm>
            <a:off x="3250971" y="209224"/>
            <a:ext cx="1809961" cy="461665"/>
          </a:xfrm>
          <a:prstGeom prst="rect">
            <a:avLst/>
          </a:prstGeom>
          <a:noFill/>
        </p:spPr>
        <p:txBody>
          <a:bodyPr wrap="none" rtlCol="0">
            <a:spAutoFit/>
          </a:bodyPr>
          <a:lstStyle/>
          <a:p>
            <a:r>
              <a:rPr lang="en-US" sz="2400" dirty="0" smtClean="0">
                <a:solidFill>
                  <a:srgbClr val="077161"/>
                </a:solidFill>
                <a:latin typeface="Arial"/>
                <a:cs typeface="Arial"/>
              </a:rPr>
              <a:t>Hypotheses</a:t>
            </a:r>
            <a:endParaRPr lang="en-US" sz="2400" dirty="0">
              <a:solidFill>
                <a:srgbClr val="077161"/>
              </a:solidFill>
              <a:latin typeface="Arial"/>
              <a:cs typeface="Arial"/>
            </a:endParaRPr>
          </a:p>
        </p:txBody>
      </p:sp>
      <p:grpSp>
        <p:nvGrpSpPr>
          <p:cNvPr id="42" name="Group 41"/>
          <p:cNvGrpSpPr/>
          <p:nvPr/>
        </p:nvGrpSpPr>
        <p:grpSpPr>
          <a:xfrm>
            <a:off x="5976958" y="1249832"/>
            <a:ext cx="2612215" cy="2277863"/>
            <a:chOff x="5976958" y="1249832"/>
            <a:chExt cx="2612215" cy="2277863"/>
          </a:xfrm>
        </p:grpSpPr>
        <p:sp>
          <p:nvSpPr>
            <p:cNvPr id="12" name="TextBox 11"/>
            <p:cNvSpPr txBox="1"/>
            <p:nvPr/>
          </p:nvSpPr>
          <p:spPr>
            <a:xfrm>
              <a:off x="6035985" y="3127585"/>
              <a:ext cx="2553188" cy="400110"/>
            </a:xfrm>
            <a:prstGeom prst="rect">
              <a:avLst/>
            </a:prstGeom>
            <a:noFill/>
          </p:spPr>
          <p:txBody>
            <a:bodyPr wrap="square" rtlCol="0">
              <a:spAutoFit/>
            </a:bodyPr>
            <a:lstStyle/>
            <a:p>
              <a:r>
                <a:rPr lang="en-US" sz="2000" dirty="0" smtClean="0">
                  <a:solidFill>
                    <a:srgbClr val="3366FF"/>
                  </a:solidFill>
                  <a:latin typeface="Arial"/>
                  <a:cs typeface="Arial"/>
                </a:rPr>
                <a:t>Shoaling </a:t>
              </a:r>
              <a:r>
                <a:rPr lang="en-US" sz="2000" dirty="0" err="1" smtClean="0">
                  <a:solidFill>
                    <a:srgbClr val="3366FF"/>
                  </a:solidFill>
                  <a:latin typeface="Arial"/>
                  <a:cs typeface="Arial"/>
                </a:rPr>
                <a:t>behaviour</a:t>
              </a:r>
              <a:endParaRPr lang="en-US" sz="2000" dirty="0">
                <a:solidFill>
                  <a:srgbClr val="3366FF"/>
                </a:solidFill>
                <a:latin typeface="Arial"/>
                <a:cs typeface="Arial"/>
              </a:endParaRPr>
            </a:p>
          </p:txBody>
        </p:sp>
        <p:pic>
          <p:nvPicPr>
            <p:cNvPr id="7" name="Picture 6" descr="shoaling mnemba 08.JPG"/>
            <p:cNvPicPr>
              <a:picLocks noChangeAspect="1"/>
            </p:cNvPicPr>
            <p:nvPr/>
          </p:nvPicPr>
          <p:blipFill>
            <a:blip r:embed="rId3"/>
            <a:stretch>
              <a:fillRect/>
            </a:stretch>
          </p:blipFill>
          <p:spPr>
            <a:xfrm>
              <a:off x="5976958" y="1249832"/>
              <a:ext cx="2328413" cy="1742239"/>
            </a:xfrm>
            <a:prstGeom prst="rect">
              <a:avLst/>
            </a:prstGeom>
          </p:spPr>
        </p:pic>
      </p:grpSp>
      <p:grpSp>
        <p:nvGrpSpPr>
          <p:cNvPr id="41" name="Group 40"/>
          <p:cNvGrpSpPr/>
          <p:nvPr/>
        </p:nvGrpSpPr>
        <p:grpSpPr>
          <a:xfrm>
            <a:off x="3250971" y="1287311"/>
            <a:ext cx="2327938" cy="2220405"/>
            <a:chOff x="3250971" y="1287311"/>
            <a:chExt cx="2327938" cy="2220405"/>
          </a:xfrm>
        </p:grpSpPr>
        <p:sp>
          <p:nvSpPr>
            <p:cNvPr id="10" name="TextBox 9"/>
            <p:cNvSpPr txBox="1"/>
            <p:nvPr/>
          </p:nvSpPr>
          <p:spPr>
            <a:xfrm>
              <a:off x="3888963" y="3107606"/>
              <a:ext cx="1276713" cy="400110"/>
            </a:xfrm>
            <a:prstGeom prst="rect">
              <a:avLst/>
            </a:prstGeom>
            <a:noFill/>
          </p:spPr>
          <p:txBody>
            <a:bodyPr wrap="square" rtlCol="0">
              <a:spAutoFit/>
            </a:bodyPr>
            <a:lstStyle/>
            <a:p>
              <a:r>
                <a:rPr lang="en-US" sz="2000" dirty="0" smtClean="0">
                  <a:solidFill>
                    <a:srgbClr val="0D7D62"/>
                  </a:solidFill>
                  <a:latin typeface="Arial"/>
                  <a:cs typeface="Arial"/>
                </a:rPr>
                <a:t>Diet</a:t>
              </a:r>
              <a:endParaRPr lang="en-US" sz="2000" dirty="0">
                <a:solidFill>
                  <a:srgbClr val="0D7D62"/>
                </a:solidFill>
                <a:latin typeface="Arial"/>
                <a:cs typeface="Arial"/>
              </a:endParaRPr>
            </a:p>
          </p:txBody>
        </p:sp>
        <p:pic>
          <p:nvPicPr>
            <p:cNvPr id="8" name="Picture 7" descr="SARGAS~1.JPG"/>
            <p:cNvPicPr>
              <a:picLocks noChangeAspect="1"/>
            </p:cNvPicPr>
            <p:nvPr/>
          </p:nvPicPr>
          <p:blipFill>
            <a:blip r:embed="rId4"/>
            <a:stretch>
              <a:fillRect/>
            </a:stretch>
          </p:blipFill>
          <p:spPr>
            <a:xfrm>
              <a:off x="3250971" y="1287311"/>
              <a:ext cx="2327938" cy="1742239"/>
            </a:xfrm>
            <a:prstGeom prst="rect">
              <a:avLst/>
            </a:prstGeom>
          </p:spPr>
        </p:pic>
      </p:grpSp>
      <p:grpSp>
        <p:nvGrpSpPr>
          <p:cNvPr id="40" name="Group 39"/>
          <p:cNvGrpSpPr/>
          <p:nvPr/>
        </p:nvGrpSpPr>
        <p:grpSpPr>
          <a:xfrm>
            <a:off x="198066" y="638038"/>
            <a:ext cx="2620584" cy="2869678"/>
            <a:chOff x="198066" y="638038"/>
            <a:chExt cx="2620584" cy="2869678"/>
          </a:xfrm>
        </p:grpSpPr>
        <p:sp>
          <p:nvSpPr>
            <p:cNvPr id="11" name="TextBox 10"/>
            <p:cNvSpPr txBox="1"/>
            <p:nvPr/>
          </p:nvSpPr>
          <p:spPr>
            <a:xfrm>
              <a:off x="1072564" y="3107606"/>
              <a:ext cx="799772" cy="400110"/>
            </a:xfrm>
            <a:prstGeom prst="rect">
              <a:avLst/>
            </a:prstGeom>
            <a:noFill/>
          </p:spPr>
          <p:txBody>
            <a:bodyPr wrap="square" rtlCol="0">
              <a:spAutoFit/>
            </a:bodyPr>
            <a:lstStyle/>
            <a:p>
              <a:r>
                <a:rPr lang="en-US" sz="2000" dirty="0" smtClean="0">
                  <a:solidFill>
                    <a:srgbClr val="CB6926"/>
                  </a:solidFill>
                  <a:latin typeface="Arial"/>
                  <a:cs typeface="Arial"/>
                </a:rPr>
                <a:t>Size</a:t>
              </a:r>
              <a:endParaRPr lang="en-US" sz="2000" dirty="0">
                <a:solidFill>
                  <a:srgbClr val="CB6926"/>
                </a:solidFill>
                <a:latin typeface="Arial"/>
                <a:cs typeface="Arial"/>
              </a:endParaRPr>
            </a:p>
          </p:txBody>
        </p:sp>
        <p:sp>
          <p:nvSpPr>
            <p:cNvPr id="13" name="TextBox 12"/>
            <p:cNvSpPr txBox="1"/>
            <p:nvPr/>
          </p:nvSpPr>
          <p:spPr>
            <a:xfrm>
              <a:off x="198066" y="638038"/>
              <a:ext cx="1909522" cy="400110"/>
            </a:xfrm>
            <a:prstGeom prst="rect">
              <a:avLst/>
            </a:prstGeom>
            <a:noFill/>
          </p:spPr>
          <p:txBody>
            <a:bodyPr wrap="none" rtlCol="0">
              <a:spAutoFit/>
            </a:bodyPr>
            <a:lstStyle/>
            <a:p>
              <a:r>
                <a:rPr lang="en-US" sz="2000" dirty="0" smtClean="0">
                  <a:solidFill>
                    <a:srgbClr val="CB6926"/>
                  </a:solidFill>
                  <a:latin typeface="Arial"/>
                  <a:cs typeface="Arial"/>
                </a:rPr>
                <a:t>Biological traits</a:t>
              </a:r>
              <a:endParaRPr lang="en-US" sz="2000" dirty="0">
                <a:solidFill>
                  <a:srgbClr val="CB6926"/>
                </a:solidFill>
                <a:latin typeface="Arial"/>
                <a:cs typeface="Arial"/>
              </a:endParaRPr>
            </a:p>
          </p:txBody>
        </p:sp>
        <p:pic>
          <p:nvPicPr>
            <p:cNvPr id="28" name="Picture 27" descr="Platax orbicularis batfish.JPG"/>
            <p:cNvPicPr>
              <a:picLocks noChangeAspect="1"/>
            </p:cNvPicPr>
            <p:nvPr/>
          </p:nvPicPr>
          <p:blipFill>
            <a:blip r:embed="rId5"/>
            <a:stretch>
              <a:fillRect/>
            </a:stretch>
          </p:blipFill>
          <p:spPr>
            <a:xfrm>
              <a:off x="540325" y="1287311"/>
              <a:ext cx="2278325" cy="1704760"/>
            </a:xfrm>
            <a:prstGeom prst="rect">
              <a:avLst/>
            </a:prstGeom>
          </p:spPr>
        </p:pic>
      </p:grpSp>
      <p:grpSp>
        <p:nvGrpSpPr>
          <p:cNvPr id="43" name="Group 42"/>
          <p:cNvGrpSpPr/>
          <p:nvPr/>
        </p:nvGrpSpPr>
        <p:grpSpPr>
          <a:xfrm>
            <a:off x="159461" y="4059150"/>
            <a:ext cx="8858749" cy="2196708"/>
            <a:chOff x="159461" y="4059150"/>
            <a:chExt cx="8858749" cy="2196708"/>
          </a:xfrm>
        </p:grpSpPr>
        <p:sp>
          <p:nvSpPr>
            <p:cNvPr id="16" name="TextBox 15"/>
            <p:cNvSpPr txBox="1"/>
            <p:nvPr/>
          </p:nvSpPr>
          <p:spPr>
            <a:xfrm>
              <a:off x="159461" y="4932419"/>
              <a:ext cx="8858749" cy="1323439"/>
            </a:xfrm>
            <a:prstGeom prst="rect">
              <a:avLst/>
            </a:prstGeom>
            <a:noFill/>
          </p:spPr>
          <p:txBody>
            <a:bodyPr wrap="square" rtlCol="0">
              <a:spAutoFit/>
            </a:bodyPr>
            <a:lstStyle/>
            <a:p>
              <a:r>
                <a:rPr lang="en-US" sz="2000" dirty="0" smtClean="0">
                  <a:solidFill>
                    <a:srgbClr val="32BD5B"/>
                  </a:solidFill>
                  <a:latin typeface="Arial"/>
                  <a:cs typeface="Arial"/>
                </a:rPr>
                <a:t>Log mean total daily distance or Log mean max daily distance</a:t>
              </a:r>
              <a:r>
                <a:rPr lang="en-US" sz="2000" dirty="0" smtClean="0">
                  <a:solidFill>
                    <a:srgbClr val="74C643"/>
                  </a:solidFill>
                  <a:latin typeface="Arial"/>
                  <a:cs typeface="Arial"/>
                </a:rPr>
                <a:t> = </a:t>
              </a:r>
            </a:p>
            <a:p>
              <a:endParaRPr lang="en-US" sz="2000" dirty="0" smtClean="0">
                <a:solidFill>
                  <a:srgbClr val="74C643"/>
                </a:solidFill>
                <a:latin typeface="Arial"/>
                <a:cs typeface="Arial"/>
              </a:endParaRPr>
            </a:p>
            <a:p>
              <a:r>
                <a:rPr lang="en-US" sz="2000" dirty="0" smtClean="0">
                  <a:solidFill>
                    <a:srgbClr val="FF6600"/>
                  </a:solidFill>
                  <a:latin typeface="Arial"/>
                  <a:cs typeface="Arial"/>
                </a:rPr>
                <a:t>Fork Length</a:t>
              </a:r>
              <a:r>
                <a:rPr lang="en-US" sz="2000" dirty="0" smtClean="0">
                  <a:solidFill>
                    <a:srgbClr val="74C643"/>
                  </a:solidFill>
                  <a:latin typeface="Arial"/>
                  <a:cs typeface="Arial"/>
                </a:rPr>
                <a:t> + </a:t>
              </a:r>
              <a:r>
                <a:rPr lang="en-US" sz="2000" dirty="0" smtClean="0">
                  <a:solidFill>
                    <a:srgbClr val="FF6600"/>
                  </a:solidFill>
                  <a:latin typeface="Arial"/>
                  <a:cs typeface="Arial"/>
                </a:rPr>
                <a:t>Max length </a:t>
              </a:r>
              <a:r>
                <a:rPr lang="en-US" sz="2000" dirty="0" smtClean="0">
                  <a:solidFill>
                    <a:srgbClr val="74C643"/>
                  </a:solidFill>
                  <a:latin typeface="Arial"/>
                  <a:cs typeface="Arial"/>
                </a:rPr>
                <a:t>+ </a:t>
              </a:r>
              <a:r>
                <a:rPr lang="en-US" sz="2000" dirty="0" err="1" smtClean="0">
                  <a:solidFill>
                    <a:srgbClr val="0D7D62"/>
                  </a:solidFill>
                  <a:latin typeface="Arial"/>
                  <a:cs typeface="Arial"/>
                </a:rPr>
                <a:t>Trophic</a:t>
              </a:r>
              <a:r>
                <a:rPr lang="en-US" sz="2000" dirty="0" smtClean="0">
                  <a:solidFill>
                    <a:srgbClr val="0D7D62"/>
                  </a:solidFill>
                  <a:latin typeface="Arial"/>
                  <a:cs typeface="Arial"/>
                </a:rPr>
                <a:t> group </a:t>
              </a:r>
              <a:r>
                <a:rPr lang="en-US" sz="2000" dirty="0" smtClean="0">
                  <a:solidFill>
                    <a:srgbClr val="74C643"/>
                  </a:solidFill>
                  <a:latin typeface="Arial"/>
                  <a:cs typeface="Arial"/>
                </a:rPr>
                <a:t>+ </a:t>
              </a:r>
              <a:r>
                <a:rPr lang="en-US" sz="2000" dirty="0" smtClean="0">
                  <a:solidFill>
                    <a:srgbClr val="3366FF"/>
                  </a:solidFill>
                  <a:latin typeface="Arial"/>
                  <a:cs typeface="Arial"/>
                </a:rPr>
                <a:t>Shoaling</a:t>
              </a:r>
              <a:r>
                <a:rPr lang="en-US" sz="2000" dirty="0" smtClean="0">
                  <a:solidFill>
                    <a:srgbClr val="74C643"/>
                  </a:solidFill>
                  <a:latin typeface="Arial"/>
                  <a:cs typeface="Arial"/>
                </a:rPr>
                <a:t> + </a:t>
              </a:r>
              <a:r>
                <a:rPr lang="en-US" sz="2000" dirty="0" smtClean="0">
                  <a:solidFill>
                    <a:srgbClr val="32BD5B"/>
                  </a:solidFill>
                  <a:latin typeface="Arial"/>
                  <a:cs typeface="Arial"/>
                </a:rPr>
                <a:t>Condition + Species + Family</a:t>
              </a:r>
              <a:endParaRPr lang="en-US" sz="2000" dirty="0">
                <a:solidFill>
                  <a:srgbClr val="32BD5B"/>
                </a:solidFill>
                <a:latin typeface="Arial"/>
                <a:cs typeface="Arial"/>
              </a:endParaRPr>
            </a:p>
          </p:txBody>
        </p:sp>
        <p:sp>
          <p:nvSpPr>
            <p:cNvPr id="39" name="TextBox 38"/>
            <p:cNvSpPr txBox="1"/>
            <p:nvPr/>
          </p:nvSpPr>
          <p:spPr>
            <a:xfrm>
              <a:off x="2827279" y="4059150"/>
              <a:ext cx="3144461" cy="461665"/>
            </a:xfrm>
            <a:prstGeom prst="rect">
              <a:avLst/>
            </a:prstGeom>
            <a:noFill/>
          </p:spPr>
          <p:txBody>
            <a:bodyPr wrap="none" rtlCol="0">
              <a:spAutoFit/>
            </a:bodyPr>
            <a:lstStyle/>
            <a:p>
              <a:r>
                <a:rPr lang="en-US" sz="2400" dirty="0" smtClean="0">
                  <a:solidFill>
                    <a:srgbClr val="077161"/>
                  </a:solidFill>
                  <a:latin typeface="Arial"/>
                  <a:cs typeface="Arial"/>
                </a:rPr>
                <a:t>General Linear Model</a:t>
              </a:r>
              <a:endParaRPr lang="en-US" sz="2400" dirty="0">
                <a:solidFill>
                  <a:srgbClr val="077161"/>
                </a:solidFill>
                <a:latin typeface="Arial"/>
                <a:cs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19951" y="403157"/>
            <a:ext cx="7123414" cy="984885"/>
          </a:xfrm>
          <a:prstGeom prst="rect">
            <a:avLst/>
          </a:prstGeom>
          <a:noFill/>
        </p:spPr>
        <p:txBody>
          <a:bodyPr wrap="none" rtlCol="0">
            <a:spAutoFit/>
          </a:bodyPr>
          <a:lstStyle/>
          <a:p>
            <a:pPr algn="ctr"/>
            <a:r>
              <a:rPr lang="en-US" sz="2000" dirty="0" smtClean="0">
                <a:solidFill>
                  <a:srgbClr val="CB6926"/>
                </a:solidFill>
                <a:latin typeface="Arial"/>
                <a:cs typeface="Arial"/>
              </a:rPr>
              <a:t>Significant effect of individual body size on total daily distance</a:t>
            </a:r>
          </a:p>
          <a:p>
            <a:r>
              <a:rPr lang="en-US" sz="2000" dirty="0" err="1" smtClean="0">
                <a:solidFill>
                  <a:srgbClr val="CB6926"/>
                </a:solidFill>
                <a:latin typeface="Arial"/>
                <a:cs typeface="Arial"/>
              </a:rPr>
              <a:t>p</a:t>
            </a:r>
            <a:r>
              <a:rPr lang="en-US" sz="2000" dirty="0" smtClean="0">
                <a:solidFill>
                  <a:srgbClr val="CB6926"/>
                </a:solidFill>
                <a:latin typeface="Arial"/>
                <a:cs typeface="Arial"/>
              </a:rPr>
              <a:t> = 0.006 (and maximum daily distance, </a:t>
            </a:r>
            <a:r>
              <a:rPr lang="en-US" sz="2000" dirty="0" err="1" smtClean="0">
                <a:solidFill>
                  <a:srgbClr val="CB6926"/>
                </a:solidFill>
                <a:latin typeface="Arial"/>
                <a:cs typeface="Arial"/>
              </a:rPr>
              <a:t>p</a:t>
            </a:r>
            <a:r>
              <a:rPr lang="en-US" sz="2000" dirty="0" smtClean="0">
                <a:solidFill>
                  <a:srgbClr val="CB6926"/>
                </a:solidFill>
                <a:latin typeface="Arial"/>
                <a:cs typeface="Arial"/>
              </a:rPr>
              <a:t> = 0.005)</a:t>
            </a:r>
            <a:endParaRPr lang="en-US" dirty="0" smtClean="0">
              <a:solidFill>
                <a:srgbClr val="CB6926"/>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
        <p:nvSpPr>
          <p:cNvPr id="9" name="Rectangle 8"/>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pic>
        <p:nvPicPr>
          <p:cNvPr id="6" name="Picture 5" descr="Graph mean cum distance FL.pdf"/>
          <p:cNvPicPr>
            <a:picLocks noChangeAspect="1"/>
          </p:cNvPicPr>
          <p:nvPr/>
        </p:nvPicPr>
        <p:blipFill>
          <a:blip r:embed="rId3"/>
          <a:stretch>
            <a:fillRect/>
          </a:stretch>
        </p:blipFill>
        <p:spPr>
          <a:xfrm>
            <a:off x="1234188" y="1041399"/>
            <a:ext cx="6284211" cy="576308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
        <p:nvSpPr>
          <p:cNvPr id="6" name="TextBox 5"/>
          <p:cNvSpPr txBox="1"/>
          <p:nvPr/>
        </p:nvSpPr>
        <p:spPr>
          <a:xfrm>
            <a:off x="919950" y="314257"/>
            <a:ext cx="7695409" cy="1261884"/>
          </a:xfrm>
          <a:prstGeom prst="rect">
            <a:avLst/>
          </a:prstGeom>
          <a:noFill/>
        </p:spPr>
        <p:txBody>
          <a:bodyPr wrap="square" rtlCol="0">
            <a:spAutoFit/>
          </a:bodyPr>
          <a:lstStyle/>
          <a:p>
            <a:pPr algn="ctr"/>
            <a:r>
              <a:rPr lang="en-US" sz="2000" dirty="0" smtClean="0">
                <a:solidFill>
                  <a:srgbClr val="0D7D62"/>
                </a:solidFill>
                <a:latin typeface="Arial"/>
                <a:cs typeface="Arial"/>
              </a:rPr>
              <a:t>Significant effect of diet on total daily distance </a:t>
            </a:r>
            <a:r>
              <a:rPr lang="en-US" sz="2000" dirty="0" err="1" smtClean="0">
                <a:solidFill>
                  <a:srgbClr val="0D7D62"/>
                </a:solidFill>
                <a:latin typeface="Arial"/>
                <a:cs typeface="Arial"/>
              </a:rPr>
              <a:t>p</a:t>
            </a:r>
            <a:r>
              <a:rPr lang="en-US" sz="2000" dirty="0" smtClean="0">
                <a:solidFill>
                  <a:srgbClr val="0D7D62"/>
                </a:solidFill>
                <a:latin typeface="Arial"/>
                <a:cs typeface="Arial"/>
              </a:rPr>
              <a:t> = 0.029 </a:t>
            </a:r>
          </a:p>
          <a:p>
            <a:pPr algn="ctr"/>
            <a:r>
              <a:rPr lang="en-US" sz="2000" dirty="0" smtClean="0">
                <a:solidFill>
                  <a:srgbClr val="0D7D62"/>
                </a:solidFill>
                <a:latin typeface="Arial"/>
                <a:cs typeface="Arial"/>
              </a:rPr>
              <a:t>and maximum daily distance </a:t>
            </a:r>
            <a:r>
              <a:rPr lang="en-US" sz="2000" dirty="0" err="1" smtClean="0">
                <a:solidFill>
                  <a:srgbClr val="0D7D62"/>
                </a:solidFill>
                <a:latin typeface="Arial"/>
                <a:cs typeface="Arial"/>
              </a:rPr>
              <a:t>p</a:t>
            </a:r>
            <a:r>
              <a:rPr lang="en-US" sz="2000" dirty="0" smtClean="0">
                <a:solidFill>
                  <a:srgbClr val="0D7D62"/>
                </a:solidFill>
                <a:latin typeface="Arial"/>
                <a:cs typeface="Arial"/>
              </a:rPr>
              <a:t> = 0.031</a:t>
            </a:r>
          </a:p>
          <a:p>
            <a:endParaRPr lang="en-US" dirty="0" smtClean="0">
              <a:solidFill>
                <a:srgbClr val="CB6926"/>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pic>
        <p:nvPicPr>
          <p:cNvPr id="7" name="Picture 6" descr="Graph cum distance trophic group.pdf"/>
          <p:cNvPicPr>
            <a:picLocks noChangeAspect="1"/>
          </p:cNvPicPr>
          <p:nvPr/>
        </p:nvPicPr>
        <p:blipFill>
          <a:blip r:embed="rId3"/>
          <a:stretch>
            <a:fillRect/>
          </a:stretch>
        </p:blipFill>
        <p:spPr>
          <a:xfrm>
            <a:off x="1182918" y="711201"/>
            <a:ext cx="6621269" cy="6072188"/>
          </a:xfrm>
          <a:prstGeom prst="rect">
            <a:avLst/>
          </a:prstGeom>
        </p:spPr>
      </p:pic>
      <p:sp>
        <p:nvSpPr>
          <p:cNvPr id="2" name="TextBox 1"/>
          <p:cNvSpPr txBox="1"/>
          <p:nvPr/>
        </p:nvSpPr>
        <p:spPr>
          <a:xfrm rot="18900000">
            <a:off x="1258273" y="5913566"/>
            <a:ext cx="1715158" cy="276999"/>
          </a:xfrm>
          <a:prstGeom prst="rect">
            <a:avLst/>
          </a:prstGeom>
          <a:noFill/>
        </p:spPr>
        <p:txBody>
          <a:bodyPr wrap="square" rtlCol="0">
            <a:spAutoFit/>
          </a:bodyPr>
          <a:lstStyle/>
          <a:p>
            <a:r>
              <a:rPr lang="en-US" sz="1200" dirty="0" smtClean="0"/>
              <a:t>Benthic </a:t>
            </a:r>
            <a:r>
              <a:rPr lang="en-US" sz="1200" dirty="0" err="1" smtClean="0"/>
              <a:t>invertivores</a:t>
            </a:r>
            <a:endParaRPr lang="en-US" sz="1200" dirty="0"/>
          </a:p>
        </p:txBody>
      </p:sp>
      <p:sp>
        <p:nvSpPr>
          <p:cNvPr id="3" name="TextBox 2"/>
          <p:cNvSpPr txBox="1"/>
          <p:nvPr/>
        </p:nvSpPr>
        <p:spPr>
          <a:xfrm rot="18900000">
            <a:off x="2310108" y="6018847"/>
            <a:ext cx="1672253" cy="276999"/>
          </a:xfrm>
          <a:prstGeom prst="rect">
            <a:avLst/>
          </a:prstGeom>
          <a:noFill/>
        </p:spPr>
        <p:txBody>
          <a:bodyPr wrap="none" rtlCol="0">
            <a:spAutoFit/>
          </a:bodyPr>
          <a:lstStyle/>
          <a:p>
            <a:r>
              <a:rPr lang="en-US" sz="1200" dirty="0" err="1" smtClean="0"/>
              <a:t>Detritivores</a:t>
            </a:r>
            <a:r>
              <a:rPr lang="en-US" sz="1200" dirty="0" smtClean="0"/>
              <a:t>/Herbivores</a:t>
            </a:r>
            <a:endParaRPr lang="en-US" sz="1200" dirty="0"/>
          </a:p>
        </p:txBody>
      </p:sp>
      <p:sp>
        <p:nvSpPr>
          <p:cNvPr id="8" name="TextBox 7"/>
          <p:cNvSpPr txBox="1"/>
          <p:nvPr/>
        </p:nvSpPr>
        <p:spPr>
          <a:xfrm rot="18984844">
            <a:off x="5283199" y="5997891"/>
            <a:ext cx="1155700" cy="276999"/>
          </a:xfrm>
          <a:prstGeom prst="rect">
            <a:avLst/>
          </a:prstGeom>
          <a:noFill/>
        </p:spPr>
        <p:txBody>
          <a:bodyPr wrap="square" rtlCol="0">
            <a:spAutoFit/>
          </a:bodyPr>
          <a:lstStyle/>
          <a:p>
            <a:r>
              <a:rPr lang="en-US" sz="1200" dirty="0" err="1" smtClean="0"/>
              <a:t>Piscivores</a:t>
            </a:r>
            <a:endParaRPr lang="en-US" sz="1200" dirty="0"/>
          </a:p>
        </p:txBody>
      </p:sp>
      <p:sp>
        <p:nvSpPr>
          <p:cNvPr id="10" name="TextBox 9"/>
          <p:cNvSpPr txBox="1"/>
          <p:nvPr/>
        </p:nvSpPr>
        <p:spPr>
          <a:xfrm rot="18900000">
            <a:off x="3213100" y="6018848"/>
            <a:ext cx="1672253" cy="276999"/>
          </a:xfrm>
          <a:prstGeom prst="rect">
            <a:avLst/>
          </a:prstGeom>
          <a:noFill/>
        </p:spPr>
        <p:txBody>
          <a:bodyPr wrap="none" rtlCol="0">
            <a:spAutoFit/>
          </a:bodyPr>
          <a:lstStyle/>
          <a:p>
            <a:r>
              <a:rPr lang="en-US" sz="1200" dirty="0" smtClean="0"/>
              <a:t>Herbivores/Corallivores</a:t>
            </a:r>
            <a:endParaRPr lang="en-US" sz="1200" dirty="0"/>
          </a:p>
        </p:txBody>
      </p:sp>
      <p:sp>
        <p:nvSpPr>
          <p:cNvPr id="11" name="TextBox 10"/>
          <p:cNvSpPr txBox="1"/>
          <p:nvPr/>
        </p:nvSpPr>
        <p:spPr>
          <a:xfrm rot="18900000">
            <a:off x="6482651" y="6061343"/>
            <a:ext cx="954107" cy="276999"/>
          </a:xfrm>
          <a:prstGeom prst="rect">
            <a:avLst/>
          </a:prstGeom>
          <a:noFill/>
        </p:spPr>
        <p:txBody>
          <a:bodyPr wrap="none" rtlCol="0">
            <a:spAutoFit/>
          </a:bodyPr>
          <a:lstStyle/>
          <a:p>
            <a:r>
              <a:rPr lang="en-US" sz="1200" dirty="0" err="1" smtClean="0"/>
              <a:t>Planktivores</a:t>
            </a:r>
            <a:endParaRPr lang="en-US" sz="1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pic>
        <p:nvPicPr>
          <p:cNvPr id="6" name="Picture 5" descr="Graph cum distance shoaling.pdf"/>
          <p:cNvPicPr>
            <a:picLocks noChangeAspect="1"/>
          </p:cNvPicPr>
          <p:nvPr/>
        </p:nvPicPr>
        <p:blipFill>
          <a:blip r:embed="rId3"/>
          <a:stretch>
            <a:fillRect/>
          </a:stretch>
        </p:blipFill>
        <p:spPr>
          <a:xfrm>
            <a:off x="1340034" y="774700"/>
            <a:ext cx="6552025" cy="6008687"/>
          </a:xfrm>
          <a:prstGeom prst="rect">
            <a:avLst/>
          </a:prstGeom>
        </p:spPr>
      </p:pic>
      <p:sp>
        <p:nvSpPr>
          <p:cNvPr id="7" name="TextBox 6"/>
          <p:cNvSpPr txBox="1"/>
          <p:nvPr/>
        </p:nvSpPr>
        <p:spPr>
          <a:xfrm>
            <a:off x="919950" y="314257"/>
            <a:ext cx="7695409" cy="1261884"/>
          </a:xfrm>
          <a:prstGeom prst="rect">
            <a:avLst/>
          </a:prstGeom>
          <a:noFill/>
        </p:spPr>
        <p:txBody>
          <a:bodyPr wrap="square" rtlCol="0">
            <a:spAutoFit/>
          </a:bodyPr>
          <a:lstStyle/>
          <a:p>
            <a:pPr algn="ctr"/>
            <a:r>
              <a:rPr lang="en-US" sz="2000" dirty="0" smtClean="0">
                <a:solidFill>
                  <a:srgbClr val="3366FF"/>
                </a:solidFill>
                <a:latin typeface="Arial"/>
                <a:cs typeface="Arial"/>
              </a:rPr>
              <a:t>Marginally significant effect of shoaling </a:t>
            </a:r>
            <a:r>
              <a:rPr lang="en-US" sz="2000" dirty="0" err="1" smtClean="0">
                <a:solidFill>
                  <a:srgbClr val="3366FF"/>
                </a:solidFill>
                <a:latin typeface="Arial"/>
                <a:cs typeface="Arial"/>
              </a:rPr>
              <a:t>behaviour</a:t>
            </a:r>
            <a:r>
              <a:rPr lang="en-US" sz="2000" dirty="0" smtClean="0">
                <a:solidFill>
                  <a:srgbClr val="3366FF"/>
                </a:solidFill>
                <a:latin typeface="Arial"/>
                <a:cs typeface="Arial"/>
              </a:rPr>
              <a:t> on total daily distance </a:t>
            </a:r>
            <a:r>
              <a:rPr lang="en-US" sz="2000" dirty="0" err="1" smtClean="0">
                <a:solidFill>
                  <a:srgbClr val="3366FF"/>
                </a:solidFill>
                <a:latin typeface="Arial"/>
                <a:cs typeface="Arial"/>
              </a:rPr>
              <a:t>p</a:t>
            </a:r>
            <a:r>
              <a:rPr lang="en-US" sz="2000" dirty="0" smtClean="0">
                <a:solidFill>
                  <a:srgbClr val="3366FF"/>
                </a:solidFill>
                <a:latin typeface="Arial"/>
                <a:cs typeface="Arial"/>
              </a:rPr>
              <a:t> = 0.047 </a:t>
            </a:r>
          </a:p>
          <a:p>
            <a:endParaRPr lang="en-US" dirty="0" smtClean="0">
              <a:solidFill>
                <a:srgbClr val="CB6926"/>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38614" y="358648"/>
            <a:ext cx="1861207" cy="461665"/>
          </a:xfrm>
          <a:prstGeom prst="rect">
            <a:avLst/>
          </a:prstGeom>
          <a:noFill/>
        </p:spPr>
        <p:txBody>
          <a:bodyPr wrap="none" rtlCol="0">
            <a:spAutoFit/>
          </a:bodyPr>
          <a:lstStyle/>
          <a:p>
            <a:pPr algn="ctr"/>
            <a:r>
              <a:rPr lang="en-US" sz="2400" dirty="0" smtClean="0">
                <a:solidFill>
                  <a:srgbClr val="077161"/>
                </a:solidFill>
                <a:latin typeface="Arial"/>
                <a:cs typeface="Arial"/>
              </a:rPr>
              <a:t>Conclusions</a:t>
            </a:r>
            <a:endParaRPr lang="en-US" sz="2400" dirty="0">
              <a:solidFill>
                <a:srgbClr val="077161"/>
              </a:solidFill>
              <a:latin typeface="Arial"/>
              <a:cs typeface="Arial"/>
            </a:endParaRPr>
          </a:p>
        </p:txBody>
      </p:sp>
      <p:sp>
        <p:nvSpPr>
          <p:cNvPr id="5" name="TextBox 4"/>
          <p:cNvSpPr txBox="1"/>
          <p:nvPr/>
        </p:nvSpPr>
        <p:spPr>
          <a:xfrm>
            <a:off x="356941" y="1158046"/>
            <a:ext cx="5511144" cy="677108"/>
          </a:xfrm>
          <a:prstGeom prst="rect">
            <a:avLst/>
          </a:prstGeom>
          <a:noFill/>
        </p:spPr>
        <p:txBody>
          <a:bodyPr wrap="none" rtlCol="0">
            <a:spAutoFit/>
          </a:bodyPr>
          <a:lstStyle/>
          <a:p>
            <a:r>
              <a:rPr lang="en-US" sz="2000" dirty="0" smtClean="0">
                <a:solidFill>
                  <a:srgbClr val="CB6926"/>
                </a:solidFill>
                <a:latin typeface="Arial"/>
                <a:cs typeface="Arial"/>
              </a:rPr>
              <a:t>We can predict movement from biological traits</a:t>
            </a:r>
            <a:endParaRPr lang="en-US" dirty="0" smtClean="0">
              <a:solidFill>
                <a:srgbClr val="CB6926"/>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
        <p:nvSpPr>
          <p:cNvPr id="9" name="Rectangle 8"/>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
        <p:nvSpPr>
          <p:cNvPr id="6" name="TextBox 5"/>
          <p:cNvSpPr txBox="1"/>
          <p:nvPr/>
        </p:nvSpPr>
        <p:spPr>
          <a:xfrm>
            <a:off x="378411" y="1808018"/>
            <a:ext cx="8494633" cy="984885"/>
          </a:xfrm>
          <a:prstGeom prst="rect">
            <a:avLst/>
          </a:prstGeom>
          <a:noFill/>
        </p:spPr>
        <p:txBody>
          <a:bodyPr wrap="none" rtlCol="0">
            <a:spAutoFit/>
          </a:bodyPr>
          <a:lstStyle/>
          <a:p>
            <a:r>
              <a:rPr lang="en-US" sz="2000" dirty="0" smtClean="0">
                <a:solidFill>
                  <a:srgbClr val="CB6926"/>
                </a:solidFill>
                <a:latin typeface="Arial"/>
                <a:cs typeface="Arial"/>
              </a:rPr>
              <a:t>Larger individuals are more active with larger home ranges, regardless of</a:t>
            </a:r>
          </a:p>
          <a:p>
            <a:r>
              <a:rPr lang="en-US" sz="2000" dirty="0" smtClean="0">
                <a:solidFill>
                  <a:srgbClr val="CB6926"/>
                </a:solidFill>
                <a:latin typeface="Arial"/>
                <a:cs typeface="Arial"/>
              </a:rPr>
              <a:t>taxonomy</a:t>
            </a:r>
            <a:endParaRPr lang="en-US" dirty="0" smtClean="0">
              <a:solidFill>
                <a:srgbClr val="CB6926"/>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
        <p:nvSpPr>
          <p:cNvPr id="7" name="TextBox 6"/>
          <p:cNvSpPr txBox="1"/>
          <p:nvPr/>
        </p:nvSpPr>
        <p:spPr>
          <a:xfrm>
            <a:off x="361781" y="2850810"/>
            <a:ext cx="8766367" cy="677108"/>
          </a:xfrm>
          <a:prstGeom prst="rect">
            <a:avLst/>
          </a:prstGeom>
          <a:noFill/>
        </p:spPr>
        <p:txBody>
          <a:bodyPr wrap="none" rtlCol="0">
            <a:spAutoFit/>
          </a:bodyPr>
          <a:lstStyle/>
          <a:p>
            <a:r>
              <a:rPr lang="en-US" sz="2000" dirty="0" err="1" smtClean="0">
                <a:solidFill>
                  <a:srgbClr val="0D7D62"/>
                </a:solidFill>
                <a:latin typeface="Arial"/>
                <a:cs typeface="Arial"/>
              </a:rPr>
              <a:t>Planktivores</a:t>
            </a:r>
            <a:r>
              <a:rPr lang="en-US" sz="2000" dirty="0" smtClean="0">
                <a:solidFill>
                  <a:srgbClr val="0D7D62"/>
                </a:solidFill>
                <a:latin typeface="Arial"/>
                <a:cs typeface="Arial"/>
              </a:rPr>
              <a:t> are most active, with largest home ranges, </a:t>
            </a:r>
            <a:r>
              <a:rPr lang="en-US" sz="2000" dirty="0" err="1" smtClean="0">
                <a:solidFill>
                  <a:srgbClr val="0D7D62"/>
                </a:solidFill>
                <a:latin typeface="Arial"/>
                <a:cs typeface="Arial"/>
              </a:rPr>
              <a:t>detritivores</a:t>
            </a:r>
            <a:r>
              <a:rPr lang="en-US" sz="2000" dirty="0" smtClean="0">
                <a:solidFill>
                  <a:srgbClr val="0D7D62"/>
                </a:solidFill>
                <a:latin typeface="Arial"/>
                <a:cs typeface="Arial"/>
              </a:rPr>
              <a:t> the least</a:t>
            </a:r>
            <a:endParaRPr lang="en-US" dirty="0" smtClean="0">
              <a:solidFill>
                <a:srgbClr val="0D7D62"/>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
        <p:nvSpPr>
          <p:cNvPr id="8" name="TextBox 7"/>
          <p:cNvSpPr txBox="1"/>
          <p:nvPr/>
        </p:nvSpPr>
        <p:spPr>
          <a:xfrm>
            <a:off x="358244" y="3566252"/>
            <a:ext cx="6400936" cy="677108"/>
          </a:xfrm>
          <a:prstGeom prst="rect">
            <a:avLst/>
          </a:prstGeom>
          <a:noFill/>
        </p:spPr>
        <p:txBody>
          <a:bodyPr wrap="none" rtlCol="0">
            <a:spAutoFit/>
          </a:bodyPr>
          <a:lstStyle/>
          <a:p>
            <a:r>
              <a:rPr lang="en-US" sz="2000" dirty="0" smtClean="0">
                <a:solidFill>
                  <a:srgbClr val="0D7D62"/>
                </a:solidFill>
                <a:latin typeface="Arial"/>
                <a:cs typeface="Arial"/>
              </a:rPr>
              <a:t>Some feeding groups are more predictable than others</a:t>
            </a:r>
            <a:endParaRPr lang="en-US" dirty="0" smtClean="0">
              <a:solidFill>
                <a:srgbClr val="0D7D62"/>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
        <p:nvSpPr>
          <p:cNvPr id="10" name="TextBox 9"/>
          <p:cNvSpPr txBox="1"/>
          <p:nvPr/>
        </p:nvSpPr>
        <p:spPr>
          <a:xfrm>
            <a:off x="404721" y="4268600"/>
            <a:ext cx="7725292" cy="984885"/>
          </a:xfrm>
          <a:prstGeom prst="rect">
            <a:avLst/>
          </a:prstGeom>
          <a:noFill/>
        </p:spPr>
        <p:txBody>
          <a:bodyPr wrap="none" rtlCol="0">
            <a:spAutoFit/>
          </a:bodyPr>
          <a:lstStyle/>
          <a:p>
            <a:r>
              <a:rPr lang="en-US" sz="2000" dirty="0" smtClean="0">
                <a:solidFill>
                  <a:srgbClr val="3366FF"/>
                </a:solidFill>
                <a:latin typeface="Arial"/>
                <a:cs typeface="Arial"/>
              </a:rPr>
              <a:t>Nearly all fish stayed on their home reef (only 3 km circumference)</a:t>
            </a:r>
          </a:p>
          <a:p>
            <a:r>
              <a:rPr lang="en-US" sz="2000" dirty="0" smtClean="0">
                <a:solidFill>
                  <a:srgbClr val="3366FF"/>
                </a:solidFill>
                <a:latin typeface="Arial"/>
                <a:cs typeface="Arial"/>
              </a:rPr>
              <a:t>for 6 months</a:t>
            </a:r>
            <a:endParaRPr lang="en-US" dirty="0" smtClean="0">
              <a:solidFill>
                <a:srgbClr val="3366FF"/>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36944" y="358648"/>
            <a:ext cx="1809660" cy="461665"/>
          </a:xfrm>
          <a:prstGeom prst="rect">
            <a:avLst/>
          </a:prstGeom>
          <a:noFill/>
        </p:spPr>
        <p:txBody>
          <a:bodyPr wrap="none" rtlCol="0">
            <a:spAutoFit/>
          </a:bodyPr>
          <a:lstStyle/>
          <a:p>
            <a:r>
              <a:rPr lang="en-US" sz="2400" dirty="0" smtClean="0">
                <a:solidFill>
                  <a:srgbClr val="077161"/>
                </a:solidFill>
                <a:latin typeface="Arial"/>
                <a:cs typeface="Arial"/>
              </a:rPr>
              <a:t>Implications</a:t>
            </a:r>
            <a:endParaRPr lang="en-US" sz="2400" dirty="0">
              <a:solidFill>
                <a:srgbClr val="077161"/>
              </a:solidFill>
              <a:latin typeface="Arial"/>
              <a:cs typeface="Arial"/>
            </a:endParaRPr>
          </a:p>
        </p:txBody>
      </p:sp>
      <p:sp>
        <p:nvSpPr>
          <p:cNvPr id="5" name="TextBox 4"/>
          <p:cNvSpPr txBox="1"/>
          <p:nvPr/>
        </p:nvSpPr>
        <p:spPr>
          <a:xfrm>
            <a:off x="356941" y="1158046"/>
            <a:ext cx="7222475" cy="677108"/>
          </a:xfrm>
          <a:prstGeom prst="rect">
            <a:avLst/>
          </a:prstGeom>
          <a:noFill/>
        </p:spPr>
        <p:txBody>
          <a:bodyPr wrap="none" rtlCol="0">
            <a:spAutoFit/>
          </a:bodyPr>
          <a:lstStyle/>
          <a:p>
            <a:r>
              <a:rPr lang="en-US" sz="2000" dirty="0" smtClean="0">
                <a:solidFill>
                  <a:srgbClr val="CB6926"/>
                </a:solidFill>
                <a:latin typeface="Arial"/>
                <a:cs typeface="Arial"/>
              </a:rPr>
              <a:t>Can incorporate likely movement </a:t>
            </a:r>
            <a:r>
              <a:rPr lang="en-US" sz="2000" dirty="0" err="1" smtClean="0">
                <a:solidFill>
                  <a:srgbClr val="CB6926"/>
                </a:solidFill>
                <a:latin typeface="Arial"/>
                <a:cs typeface="Arial"/>
              </a:rPr>
              <a:t>behaviours</a:t>
            </a:r>
            <a:r>
              <a:rPr lang="en-US" sz="2000" dirty="0" smtClean="0">
                <a:solidFill>
                  <a:srgbClr val="CB6926"/>
                </a:solidFill>
                <a:latin typeface="Arial"/>
                <a:cs typeface="Arial"/>
              </a:rPr>
              <a:t> in to MPA design</a:t>
            </a:r>
            <a:endParaRPr lang="en-US" dirty="0" smtClean="0">
              <a:solidFill>
                <a:srgbClr val="CB6926"/>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
        <p:nvSpPr>
          <p:cNvPr id="9" name="Rectangle 8"/>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
        <p:nvSpPr>
          <p:cNvPr id="6" name="TextBox 5"/>
          <p:cNvSpPr txBox="1"/>
          <p:nvPr/>
        </p:nvSpPr>
        <p:spPr>
          <a:xfrm>
            <a:off x="356941" y="2512256"/>
            <a:ext cx="3572763" cy="677108"/>
          </a:xfrm>
          <a:prstGeom prst="rect">
            <a:avLst/>
          </a:prstGeom>
          <a:noFill/>
        </p:spPr>
        <p:txBody>
          <a:bodyPr wrap="none" rtlCol="0">
            <a:spAutoFit/>
          </a:bodyPr>
          <a:lstStyle/>
          <a:p>
            <a:r>
              <a:rPr lang="en-US" sz="2000" dirty="0" smtClean="0">
                <a:solidFill>
                  <a:srgbClr val="CB6926"/>
                </a:solidFill>
                <a:latin typeface="Arial"/>
                <a:cs typeface="Arial"/>
              </a:rPr>
              <a:t>Larger fish need larger </a:t>
            </a:r>
            <a:r>
              <a:rPr lang="en-US" sz="2000" dirty="0" err="1" smtClean="0">
                <a:solidFill>
                  <a:srgbClr val="CB6926"/>
                </a:solidFill>
                <a:latin typeface="Arial"/>
                <a:cs typeface="Arial"/>
              </a:rPr>
              <a:t>MPAs</a:t>
            </a:r>
            <a:r>
              <a:rPr lang="en-US" sz="2000" dirty="0" smtClean="0">
                <a:solidFill>
                  <a:srgbClr val="CB6926"/>
                </a:solidFill>
                <a:latin typeface="Arial"/>
                <a:cs typeface="Arial"/>
              </a:rPr>
              <a:t>!</a:t>
            </a:r>
            <a:endParaRPr lang="en-US" dirty="0" smtClean="0">
              <a:solidFill>
                <a:srgbClr val="CB6926"/>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
        <p:nvSpPr>
          <p:cNvPr id="7" name="TextBox 6"/>
          <p:cNvSpPr txBox="1"/>
          <p:nvPr/>
        </p:nvSpPr>
        <p:spPr>
          <a:xfrm>
            <a:off x="356941" y="1835148"/>
            <a:ext cx="8404865" cy="677108"/>
          </a:xfrm>
          <a:prstGeom prst="rect">
            <a:avLst/>
          </a:prstGeom>
          <a:noFill/>
        </p:spPr>
        <p:txBody>
          <a:bodyPr wrap="none" rtlCol="0">
            <a:spAutoFit/>
          </a:bodyPr>
          <a:lstStyle/>
          <a:p>
            <a:r>
              <a:rPr lang="en-US" sz="2000" dirty="0" smtClean="0">
                <a:solidFill>
                  <a:srgbClr val="0D7D62"/>
                </a:solidFill>
                <a:latin typeface="Arial"/>
                <a:cs typeface="Arial"/>
              </a:rPr>
              <a:t>Small </a:t>
            </a:r>
            <a:r>
              <a:rPr lang="en-US" sz="2000" dirty="0" err="1" smtClean="0">
                <a:solidFill>
                  <a:srgbClr val="0D7D62"/>
                </a:solidFill>
                <a:latin typeface="Arial"/>
                <a:cs typeface="Arial"/>
              </a:rPr>
              <a:t>MPAs</a:t>
            </a:r>
            <a:r>
              <a:rPr lang="en-US" sz="2000" dirty="0" smtClean="0">
                <a:solidFill>
                  <a:srgbClr val="0D7D62"/>
                </a:solidFill>
                <a:latin typeface="Arial"/>
                <a:cs typeface="Arial"/>
              </a:rPr>
              <a:t> would seem to effectively protect most of the fish community</a:t>
            </a:r>
            <a:endParaRPr lang="en-US" dirty="0" smtClean="0">
              <a:solidFill>
                <a:srgbClr val="0D7D62"/>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
        <p:nvSpPr>
          <p:cNvPr id="8" name="TextBox 7"/>
          <p:cNvSpPr txBox="1"/>
          <p:nvPr/>
        </p:nvSpPr>
        <p:spPr>
          <a:xfrm>
            <a:off x="356941" y="3227698"/>
            <a:ext cx="5146586" cy="677108"/>
          </a:xfrm>
          <a:prstGeom prst="rect">
            <a:avLst/>
          </a:prstGeom>
          <a:noFill/>
        </p:spPr>
        <p:txBody>
          <a:bodyPr wrap="none" rtlCol="0">
            <a:spAutoFit/>
          </a:bodyPr>
          <a:lstStyle/>
          <a:p>
            <a:r>
              <a:rPr lang="en-US" sz="2000" dirty="0" smtClean="0">
                <a:solidFill>
                  <a:srgbClr val="3366FF"/>
                </a:solidFill>
                <a:latin typeface="Arial"/>
                <a:cs typeface="Arial"/>
              </a:rPr>
              <a:t>Isolated reefs vulnerable to being fished out</a:t>
            </a:r>
            <a:endParaRPr lang="en-US" dirty="0" smtClean="0">
              <a:solidFill>
                <a:srgbClr val="3366FF"/>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9375" y="77788"/>
            <a:ext cx="9004300" cy="6705600"/>
          </a:xfrm>
          <a:prstGeom prst="rect">
            <a:avLst/>
          </a:prstGeom>
          <a:noFill/>
          <a:ln w="38100" cmpd="dbl">
            <a:solidFill>
              <a:schemeClr val="tx1"/>
            </a:solidFill>
            <a:miter lim="800000"/>
            <a:headEnd/>
            <a:tailEnd/>
          </a:ln>
        </p:spPr>
        <p:txBody>
          <a:bodyPr wrap="none" anchor="ctr">
            <a:prstTxWarp prst="textNoShape">
              <a:avLst/>
            </a:prstTxWarp>
          </a:bodyPr>
          <a:lstStyle/>
          <a:p>
            <a:endParaRPr lang="en-GB"/>
          </a:p>
        </p:txBody>
      </p:sp>
      <p:sp>
        <p:nvSpPr>
          <p:cNvPr id="3" name="TextBox 2"/>
          <p:cNvSpPr txBox="1"/>
          <p:nvPr/>
        </p:nvSpPr>
        <p:spPr>
          <a:xfrm>
            <a:off x="3020708" y="195708"/>
            <a:ext cx="2866340" cy="461665"/>
          </a:xfrm>
          <a:prstGeom prst="rect">
            <a:avLst/>
          </a:prstGeom>
          <a:noFill/>
        </p:spPr>
        <p:txBody>
          <a:bodyPr wrap="none" rtlCol="0">
            <a:spAutoFit/>
          </a:bodyPr>
          <a:lstStyle/>
          <a:p>
            <a:r>
              <a:rPr lang="en-US" sz="2400" dirty="0" smtClean="0">
                <a:solidFill>
                  <a:srgbClr val="077161"/>
                </a:solidFill>
                <a:latin typeface="Arial"/>
                <a:cs typeface="Arial"/>
              </a:rPr>
              <a:t>Acknowledgements</a:t>
            </a:r>
            <a:endParaRPr lang="en-US" sz="2400" dirty="0">
              <a:solidFill>
                <a:srgbClr val="077161"/>
              </a:solidFill>
              <a:latin typeface="Arial"/>
              <a:cs typeface="Arial"/>
            </a:endParaRPr>
          </a:p>
        </p:txBody>
      </p:sp>
      <p:sp>
        <p:nvSpPr>
          <p:cNvPr id="5" name="TextBox 4"/>
          <p:cNvSpPr txBox="1"/>
          <p:nvPr/>
        </p:nvSpPr>
        <p:spPr>
          <a:xfrm>
            <a:off x="310987" y="827597"/>
            <a:ext cx="8212720" cy="2246769"/>
          </a:xfrm>
          <a:prstGeom prst="rect">
            <a:avLst/>
          </a:prstGeom>
          <a:noFill/>
        </p:spPr>
        <p:txBody>
          <a:bodyPr wrap="square" rtlCol="0">
            <a:spAutoFit/>
          </a:bodyPr>
          <a:lstStyle/>
          <a:p>
            <a:r>
              <a:rPr lang="en-US" sz="2000" dirty="0" smtClean="0">
                <a:solidFill>
                  <a:srgbClr val="CB6926"/>
                </a:solidFill>
                <a:latin typeface="Arial"/>
                <a:cs typeface="Arial"/>
              </a:rPr>
              <a:t>Funding</a:t>
            </a:r>
          </a:p>
          <a:p>
            <a:endParaRPr lang="en-US" sz="2000" dirty="0" smtClean="0">
              <a:solidFill>
                <a:srgbClr val="CB6926"/>
              </a:solidFill>
              <a:latin typeface="Arial"/>
              <a:cs typeface="Arial"/>
            </a:endParaRPr>
          </a:p>
          <a:p>
            <a:r>
              <a:rPr lang="en-US" sz="2000" dirty="0" smtClean="0">
                <a:solidFill>
                  <a:srgbClr val="CB6926"/>
                </a:solidFill>
                <a:latin typeface="Arial"/>
                <a:cs typeface="Arial"/>
              </a:rPr>
              <a:t>King Abdullah University of Science and Technology, Saudi Arabia</a:t>
            </a:r>
          </a:p>
          <a:p>
            <a:r>
              <a:rPr lang="en-US" sz="2000" dirty="0" smtClean="0">
                <a:solidFill>
                  <a:srgbClr val="CB6926"/>
                </a:solidFill>
                <a:latin typeface="Arial"/>
                <a:cs typeface="Arial"/>
              </a:rPr>
              <a:t>Red Sea Research Center- Prof Michael </a:t>
            </a:r>
            <a:r>
              <a:rPr lang="en-US" sz="2000" dirty="0" err="1" smtClean="0">
                <a:solidFill>
                  <a:srgbClr val="CB6926"/>
                </a:solidFill>
                <a:latin typeface="Arial"/>
                <a:cs typeface="Arial"/>
              </a:rPr>
              <a:t>Berumen</a:t>
            </a:r>
            <a:r>
              <a:rPr lang="en-US" sz="2000" dirty="0" smtClean="0">
                <a:solidFill>
                  <a:srgbClr val="CB6926"/>
                </a:solidFill>
                <a:latin typeface="Arial"/>
                <a:cs typeface="Arial"/>
              </a:rPr>
              <a:t>, Prof Jim </a:t>
            </a:r>
            <a:r>
              <a:rPr lang="en-US" sz="2000" dirty="0" err="1" smtClean="0">
                <a:solidFill>
                  <a:srgbClr val="CB6926"/>
                </a:solidFill>
                <a:latin typeface="Arial"/>
                <a:cs typeface="Arial"/>
              </a:rPr>
              <a:t>Luyten</a:t>
            </a:r>
            <a:endParaRPr lang="en-US" sz="2000" dirty="0" smtClean="0">
              <a:solidFill>
                <a:srgbClr val="CB6926"/>
              </a:solidFill>
              <a:latin typeface="Arial"/>
              <a:cs typeface="Arial"/>
            </a:endParaRPr>
          </a:p>
          <a:p>
            <a:r>
              <a:rPr lang="en-US" sz="2000" dirty="0" smtClean="0">
                <a:solidFill>
                  <a:srgbClr val="CB6926"/>
                </a:solidFill>
                <a:latin typeface="Arial"/>
                <a:cs typeface="Arial"/>
              </a:rPr>
              <a:t>SABIC (Saudi Basic Industries Cooperation) Postdoctoral fellowship</a:t>
            </a:r>
          </a:p>
          <a:p>
            <a:endParaRPr lang="en-US" sz="2000" dirty="0" smtClean="0">
              <a:solidFill>
                <a:srgbClr val="CB6926"/>
              </a:solidFill>
              <a:latin typeface="Arial"/>
              <a:cs typeface="Arial"/>
            </a:endParaRPr>
          </a:p>
          <a:p>
            <a:endParaRPr lang="en-US" sz="2000" dirty="0">
              <a:solidFill>
                <a:srgbClr val="CB6926"/>
              </a:solidFill>
              <a:latin typeface="Arial"/>
              <a:cs typeface="Arial"/>
            </a:endParaRPr>
          </a:p>
        </p:txBody>
      </p:sp>
      <p:sp>
        <p:nvSpPr>
          <p:cNvPr id="11" name="TextBox 10"/>
          <p:cNvSpPr txBox="1"/>
          <p:nvPr/>
        </p:nvSpPr>
        <p:spPr>
          <a:xfrm>
            <a:off x="310987" y="2698770"/>
            <a:ext cx="8025678" cy="3173518"/>
          </a:xfrm>
          <a:prstGeom prst="rect">
            <a:avLst/>
          </a:prstGeom>
          <a:noFill/>
        </p:spPr>
        <p:txBody>
          <a:bodyPr wrap="square" rtlCol="0">
            <a:spAutoFit/>
          </a:bodyPr>
          <a:lstStyle/>
          <a:p>
            <a:pPr>
              <a:lnSpc>
                <a:spcPts val="1960"/>
              </a:lnSpc>
            </a:pPr>
            <a:r>
              <a:rPr lang="en-US" dirty="0" err="1" smtClean="0">
                <a:solidFill>
                  <a:srgbClr val="077161"/>
                </a:solidFill>
                <a:latin typeface="Arial"/>
                <a:cs typeface="Arial"/>
              </a:rPr>
              <a:t>Tane</a:t>
            </a:r>
            <a:r>
              <a:rPr lang="en-US" dirty="0" smtClean="0">
                <a:solidFill>
                  <a:srgbClr val="077161"/>
                </a:solidFill>
                <a:latin typeface="Arial"/>
                <a:cs typeface="Arial"/>
              </a:rPr>
              <a:t> Sinclair-Taylor, Andy </a:t>
            </a:r>
            <a:r>
              <a:rPr lang="en-US" dirty="0" err="1" smtClean="0">
                <a:solidFill>
                  <a:srgbClr val="077161"/>
                </a:solidFill>
                <a:latin typeface="Arial"/>
                <a:cs typeface="Arial"/>
              </a:rPr>
              <a:t>Hoey</a:t>
            </a:r>
            <a:r>
              <a:rPr lang="en-US" dirty="0" smtClean="0">
                <a:solidFill>
                  <a:srgbClr val="077161"/>
                </a:solidFill>
                <a:latin typeface="Arial"/>
                <a:cs typeface="Arial"/>
              </a:rPr>
              <a:t>, Luke Thompson, </a:t>
            </a:r>
            <a:r>
              <a:rPr lang="en-US" dirty="0" err="1" smtClean="0">
                <a:solidFill>
                  <a:srgbClr val="077161"/>
                </a:solidFill>
                <a:latin typeface="Arial"/>
                <a:cs typeface="Arial"/>
              </a:rPr>
              <a:t>Maha</a:t>
            </a:r>
            <a:r>
              <a:rPr lang="en-US" dirty="0" smtClean="0">
                <a:solidFill>
                  <a:srgbClr val="077161"/>
                </a:solidFill>
                <a:latin typeface="Arial"/>
                <a:cs typeface="Arial"/>
              </a:rPr>
              <a:t> Khalil, Jessie Masterman, Jess </a:t>
            </a:r>
            <a:r>
              <a:rPr lang="en-US" dirty="0" err="1" smtClean="0">
                <a:solidFill>
                  <a:srgbClr val="077161"/>
                </a:solidFill>
                <a:latin typeface="Arial"/>
                <a:cs typeface="Arial"/>
              </a:rPr>
              <a:t>Bouwmeester</a:t>
            </a:r>
            <a:r>
              <a:rPr lang="en-US" dirty="0" smtClean="0">
                <a:solidFill>
                  <a:srgbClr val="077161"/>
                </a:solidFill>
                <a:latin typeface="Arial"/>
                <a:cs typeface="Arial"/>
              </a:rPr>
              <a:t>, </a:t>
            </a:r>
            <a:r>
              <a:rPr lang="en-US" dirty="0" err="1" smtClean="0">
                <a:solidFill>
                  <a:srgbClr val="077161"/>
                </a:solidFill>
                <a:latin typeface="Arial"/>
                <a:cs typeface="Arial"/>
              </a:rPr>
              <a:t>Sou</a:t>
            </a:r>
            <a:r>
              <a:rPr lang="en-US" dirty="0" smtClean="0">
                <a:solidFill>
                  <a:srgbClr val="077161"/>
                </a:solidFill>
                <a:latin typeface="Arial"/>
                <a:cs typeface="Arial"/>
              </a:rPr>
              <a:t> Miyake, Felipe Villa, Jesse Cochran, </a:t>
            </a:r>
            <a:r>
              <a:rPr lang="en-US" dirty="0" err="1" smtClean="0">
                <a:solidFill>
                  <a:srgbClr val="077161"/>
                </a:solidFill>
                <a:latin typeface="Arial"/>
                <a:cs typeface="Arial"/>
              </a:rPr>
              <a:t>Gerrit</a:t>
            </a:r>
            <a:r>
              <a:rPr lang="en-US" dirty="0" smtClean="0">
                <a:solidFill>
                  <a:srgbClr val="077161"/>
                </a:solidFill>
                <a:latin typeface="Arial"/>
                <a:cs typeface="Arial"/>
              </a:rPr>
              <a:t> </a:t>
            </a:r>
            <a:r>
              <a:rPr lang="en-US" dirty="0" err="1" smtClean="0">
                <a:solidFill>
                  <a:srgbClr val="077161"/>
                </a:solidFill>
                <a:latin typeface="Arial"/>
                <a:cs typeface="Arial"/>
              </a:rPr>
              <a:t>Nanninga</a:t>
            </a:r>
            <a:r>
              <a:rPr lang="en-US" dirty="0" smtClean="0">
                <a:solidFill>
                  <a:srgbClr val="077161"/>
                </a:solidFill>
                <a:latin typeface="Arial"/>
                <a:cs typeface="Arial"/>
              </a:rPr>
              <a:t>, Julia </a:t>
            </a:r>
            <a:r>
              <a:rPr lang="en-US" dirty="0" err="1" smtClean="0">
                <a:solidFill>
                  <a:srgbClr val="077161"/>
                </a:solidFill>
                <a:latin typeface="Arial"/>
                <a:cs typeface="Arial"/>
              </a:rPr>
              <a:t>Spaet</a:t>
            </a:r>
            <a:r>
              <a:rPr lang="en-US" dirty="0" smtClean="0">
                <a:solidFill>
                  <a:srgbClr val="077161"/>
                </a:solidFill>
                <a:latin typeface="Arial"/>
                <a:cs typeface="Arial"/>
              </a:rPr>
              <a:t>, </a:t>
            </a:r>
            <a:r>
              <a:rPr lang="en-US" dirty="0" err="1" smtClean="0">
                <a:solidFill>
                  <a:srgbClr val="077161"/>
                </a:solidFill>
                <a:latin typeface="Arial"/>
                <a:cs typeface="Arial"/>
              </a:rPr>
              <a:t>Lautaro</a:t>
            </a:r>
            <a:r>
              <a:rPr lang="en-US" dirty="0" smtClean="0">
                <a:solidFill>
                  <a:srgbClr val="077161"/>
                </a:solidFill>
                <a:latin typeface="Arial"/>
                <a:cs typeface="Arial"/>
              </a:rPr>
              <a:t> </a:t>
            </a:r>
            <a:r>
              <a:rPr lang="en-US" dirty="0" err="1" smtClean="0">
                <a:solidFill>
                  <a:srgbClr val="077161"/>
                </a:solidFill>
                <a:latin typeface="Arial"/>
                <a:cs typeface="Arial"/>
              </a:rPr>
              <a:t>Rayo</a:t>
            </a:r>
            <a:r>
              <a:rPr lang="en-US" dirty="0" smtClean="0">
                <a:solidFill>
                  <a:srgbClr val="077161"/>
                </a:solidFill>
                <a:latin typeface="Arial"/>
                <a:cs typeface="Arial"/>
              </a:rPr>
              <a:t>, Alex </a:t>
            </a:r>
            <a:r>
              <a:rPr lang="en-US" dirty="0" err="1" smtClean="0">
                <a:solidFill>
                  <a:srgbClr val="077161"/>
                </a:solidFill>
                <a:latin typeface="Arial"/>
                <a:cs typeface="Arial"/>
              </a:rPr>
              <a:t>McClaren</a:t>
            </a:r>
            <a:r>
              <a:rPr lang="en-US" dirty="0" smtClean="0">
                <a:solidFill>
                  <a:srgbClr val="077161"/>
                </a:solidFill>
                <a:latin typeface="Arial"/>
                <a:cs typeface="Arial"/>
              </a:rPr>
              <a:t>, Bert </a:t>
            </a:r>
            <a:r>
              <a:rPr lang="en-US" dirty="0" err="1" smtClean="0">
                <a:solidFill>
                  <a:srgbClr val="077161"/>
                </a:solidFill>
                <a:latin typeface="Arial"/>
                <a:cs typeface="Arial"/>
              </a:rPr>
              <a:t>Rioux</a:t>
            </a:r>
            <a:r>
              <a:rPr lang="en-US" dirty="0" smtClean="0">
                <a:solidFill>
                  <a:srgbClr val="077161"/>
                </a:solidFill>
                <a:latin typeface="Arial"/>
                <a:cs typeface="Arial"/>
              </a:rPr>
              <a:t>, </a:t>
            </a:r>
            <a:r>
              <a:rPr lang="en-US" dirty="0" err="1" smtClean="0">
                <a:solidFill>
                  <a:srgbClr val="077161"/>
                </a:solidFill>
                <a:latin typeface="Arial"/>
                <a:cs typeface="Arial"/>
              </a:rPr>
              <a:t>Xianzhe</a:t>
            </a:r>
            <a:r>
              <a:rPr lang="en-US" dirty="0" smtClean="0">
                <a:solidFill>
                  <a:srgbClr val="077161"/>
                </a:solidFill>
                <a:latin typeface="Arial"/>
                <a:cs typeface="Arial"/>
              </a:rPr>
              <a:t> Gong, Daniela Catania and </a:t>
            </a:r>
            <a:r>
              <a:rPr lang="en-US" dirty="0" err="1" smtClean="0">
                <a:solidFill>
                  <a:srgbClr val="077161"/>
                </a:solidFill>
                <a:latin typeface="Arial"/>
                <a:cs typeface="Arial"/>
              </a:rPr>
              <a:t>Mehreen</a:t>
            </a:r>
            <a:r>
              <a:rPr lang="en-US" dirty="0" smtClean="0">
                <a:solidFill>
                  <a:srgbClr val="077161"/>
                </a:solidFill>
                <a:latin typeface="Arial"/>
                <a:cs typeface="Arial"/>
              </a:rPr>
              <a:t> Mughal (Red Sea Research Center) for fieldwork assistance</a:t>
            </a:r>
          </a:p>
          <a:p>
            <a:pPr>
              <a:lnSpc>
                <a:spcPts val="1960"/>
              </a:lnSpc>
            </a:pPr>
            <a:endParaRPr lang="en-US" dirty="0" smtClean="0">
              <a:solidFill>
                <a:srgbClr val="077161"/>
              </a:solidFill>
              <a:latin typeface="Arial"/>
              <a:cs typeface="Arial"/>
            </a:endParaRPr>
          </a:p>
          <a:p>
            <a:pPr>
              <a:lnSpc>
                <a:spcPts val="1960"/>
              </a:lnSpc>
            </a:pPr>
            <a:r>
              <a:rPr lang="en-US" dirty="0" smtClean="0">
                <a:solidFill>
                  <a:srgbClr val="077161"/>
                </a:solidFill>
                <a:latin typeface="Arial"/>
                <a:cs typeface="Arial"/>
              </a:rPr>
              <a:t>Coastal and Marine Resources Core Lab (CMOR, KAUST) for logistical support</a:t>
            </a:r>
          </a:p>
          <a:p>
            <a:pPr>
              <a:lnSpc>
                <a:spcPts val="1960"/>
              </a:lnSpc>
            </a:pPr>
            <a:endParaRPr lang="en-US" dirty="0" smtClean="0">
              <a:solidFill>
                <a:srgbClr val="077161"/>
              </a:solidFill>
              <a:latin typeface="Arial"/>
              <a:cs typeface="Arial"/>
            </a:endParaRPr>
          </a:p>
          <a:p>
            <a:pPr>
              <a:lnSpc>
                <a:spcPts val="1960"/>
              </a:lnSpc>
            </a:pPr>
            <a:r>
              <a:rPr lang="en-US" dirty="0" smtClean="0">
                <a:solidFill>
                  <a:srgbClr val="077161"/>
                </a:solidFill>
                <a:latin typeface="Arial"/>
                <a:cs typeface="Arial"/>
              </a:rPr>
              <a:t>Dale Webber (VEMCO) for technical advice</a:t>
            </a:r>
          </a:p>
          <a:p>
            <a:pPr>
              <a:lnSpc>
                <a:spcPts val="1960"/>
              </a:lnSpc>
            </a:pPr>
            <a:endParaRPr lang="en-US" dirty="0" smtClean="0">
              <a:solidFill>
                <a:srgbClr val="077161"/>
              </a:solidFill>
              <a:latin typeface="Arial"/>
              <a:cs typeface="Arial"/>
            </a:endParaRPr>
          </a:p>
          <a:p>
            <a:pPr>
              <a:lnSpc>
                <a:spcPts val="1960"/>
              </a:lnSpc>
            </a:pPr>
            <a:r>
              <a:rPr lang="en-US" dirty="0" smtClean="0">
                <a:solidFill>
                  <a:srgbClr val="077161"/>
                </a:solidFill>
                <a:latin typeface="Arial"/>
                <a:cs typeface="Arial"/>
              </a:rPr>
              <a:t>Dream Divers (Jeddah, Saudi) for boat/crew support</a:t>
            </a:r>
            <a:endParaRPr lang="en-US" dirty="0">
              <a:solidFill>
                <a:srgbClr val="077161"/>
              </a:solidFill>
              <a:latin typeface="Arial"/>
              <a:cs typeface="Arial"/>
            </a:endParaRPr>
          </a:p>
        </p:txBody>
      </p:sp>
      <p:sp>
        <p:nvSpPr>
          <p:cNvPr id="12" name="TextBox 11"/>
          <p:cNvSpPr txBox="1"/>
          <p:nvPr/>
        </p:nvSpPr>
        <p:spPr>
          <a:xfrm>
            <a:off x="1969841" y="6068180"/>
            <a:ext cx="4878960" cy="677108"/>
          </a:xfrm>
          <a:prstGeom prst="rect">
            <a:avLst/>
          </a:prstGeom>
          <a:noFill/>
        </p:spPr>
        <p:txBody>
          <a:bodyPr wrap="none" rtlCol="0">
            <a:spAutoFit/>
          </a:bodyPr>
          <a:lstStyle/>
          <a:p>
            <a:r>
              <a:rPr lang="en-US" sz="2000" dirty="0" smtClean="0">
                <a:solidFill>
                  <a:srgbClr val="CB6926"/>
                </a:solidFill>
                <a:latin typeface="Arial"/>
                <a:cs typeface="Arial"/>
              </a:rPr>
              <a:t>Questions? </a:t>
            </a:r>
            <a:r>
              <a:rPr lang="en-US" sz="2000" dirty="0" err="1">
                <a:solidFill>
                  <a:srgbClr val="CB6926"/>
                </a:solidFill>
                <a:latin typeface="Arial"/>
                <a:cs typeface="Arial"/>
              </a:rPr>
              <a:t>e</a:t>
            </a:r>
            <a:r>
              <a:rPr lang="en-US" sz="2000" dirty="0" err="1" smtClean="0">
                <a:solidFill>
                  <a:srgbClr val="CB6926"/>
                </a:solidFill>
                <a:latin typeface="Arial"/>
                <a:cs typeface="Arial"/>
              </a:rPr>
              <a:t>lizabeth.tyler@kaust.edu.sa</a:t>
            </a:r>
            <a:endParaRPr lang="en-US" dirty="0" smtClean="0">
              <a:solidFill>
                <a:srgbClr val="CB6926"/>
              </a:solidFill>
              <a:latin typeface="Arial"/>
              <a:cs typeface="Arial"/>
            </a:endParaRPr>
          </a:p>
          <a:p>
            <a:r>
              <a:rPr lang="en-US" dirty="0" smtClean="0">
                <a:solidFill>
                  <a:srgbClr val="CB6926"/>
                </a:solidFill>
                <a:latin typeface="Arial"/>
                <a:cs typeface="Arial"/>
              </a:rPr>
              <a:t>						</a:t>
            </a:r>
            <a:endParaRPr lang="en-US" dirty="0">
              <a:solidFill>
                <a:srgbClr val="CB6926"/>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1629</TotalTime>
  <Words>2375</Words>
  <Application>Microsoft Office PowerPoint</Application>
  <PresentationFormat>On-screen Show (4:3)</PresentationFormat>
  <Paragraphs>231</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Kaust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test</dc:creator>
  <cp:lastModifiedBy>ruser</cp:lastModifiedBy>
  <cp:revision>185</cp:revision>
  <dcterms:created xsi:type="dcterms:W3CDTF">2012-07-05T20:31:51Z</dcterms:created>
  <dcterms:modified xsi:type="dcterms:W3CDTF">2012-07-08T05:48:58Z</dcterms:modified>
</cp:coreProperties>
</file>